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>
  <p:sldMasterIdLst>
    <p:sldMasterId id="2147483785" r:id="rId1"/>
  </p:sldMasterIdLst>
  <p:notesMasterIdLst>
    <p:notesMasterId r:id="rId63"/>
  </p:notesMasterIdLst>
  <p:sldIdLst>
    <p:sldId id="256" r:id="rId2"/>
    <p:sldId id="286" r:id="rId3"/>
    <p:sldId id="315" r:id="rId4"/>
    <p:sldId id="322" r:id="rId5"/>
    <p:sldId id="321" r:id="rId6"/>
    <p:sldId id="323" r:id="rId7"/>
    <p:sldId id="324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16" r:id="rId17"/>
    <p:sldId id="317" r:id="rId18"/>
    <p:sldId id="318" r:id="rId19"/>
    <p:sldId id="319" r:id="rId20"/>
    <p:sldId id="320" r:id="rId21"/>
    <p:sldId id="257" r:id="rId22"/>
    <p:sldId id="258" r:id="rId23"/>
    <p:sldId id="261" r:id="rId24"/>
    <p:sldId id="262" r:id="rId25"/>
    <p:sldId id="264" r:id="rId26"/>
    <p:sldId id="263" r:id="rId27"/>
    <p:sldId id="265" r:id="rId28"/>
    <p:sldId id="266" r:id="rId29"/>
    <p:sldId id="267" r:id="rId30"/>
    <p:sldId id="268" r:id="rId31"/>
    <p:sldId id="293" r:id="rId32"/>
    <p:sldId id="269" r:id="rId33"/>
    <p:sldId id="294" r:id="rId34"/>
    <p:sldId id="295" r:id="rId35"/>
    <p:sldId id="281" r:id="rId36"/>
    <p:sldId id="284" r:id="rId37"/>
    <p:sldId id="296" r:id="rId38"/>
    <p:sldId id="297" r:id="rId39"/>
    <p:sldId id="314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8" r:id="rId48"/>
    <p:sldId id="305" r:id="rId49"/>
    <p:sldId id="306" r:id="rId50"/>
    <p:sldId id="307" r:id="rId51"/>
    <p:sldId id="309" r:id="rId52"/>
    <p:sldId id="310" r:id="rId53"/>
    <p:sldId id="311" r:id="rId54"/>
    <p:sldId id="271" r:id="rId55"/>
    <p:sldId id="272" r:id="rId56"/>
    <p:sldId id="273" r:id="rId57"/>
    <p:sldId id="312" r:id="rId58"/>
    <p:sldId id="313" r:id="rId59"/>
    <p:sldId id="274" r:id="rId60"/>
    <p:sldId id="275" r:id="rId61"/>
    <p:sldId id="334" r:id="rId6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1"/>
    <p:restoredTop sz="92857" autoAdjust="0"/>
  </p:normalViewPr>
  <p:slideViewPr>
    <p:cSldViewPr snapToGrid="0">
      <p:cViewPr varScale="1">
        <p:scale>
          <a:sx n="114" d="100"/>
          <a:sy n="114" d="100"/>
        </p:scale>
        <p:origin x="11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10.png>
</file>

<file path=ppt/media/image12.jpeg>
</file>

<file path=ppt/media/image13.png>
</file>

<file path=ppt/media/image130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BC1B56-2700-415E-A122-F1370FCB465F}" type="datetimeFigureOut">
              <a:rPr lang="it-IT" smtClean="0"/>
              <a:t>14/03/25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93227-E3CB-4F52-A115-C28EF2F62CB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366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5598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7725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7599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8499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557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82011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50315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50881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004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56484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5213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02741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5679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32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35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4760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2396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4366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582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93227-E3CB-4F52-A115-C28EF2F62CB0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028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2F465A2B-9190-8C46-AC9C-2A46B93FAAA6}" type="datetime1">
              <a:rPr lang="it-IT" smtClean="0"/>
              <a:t>14/03/25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66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46387-932A-B140-BDA1-233A9D96E610}" type="datetime1">
              <a:rPr lang="it-IT" smtClean="0"/>
              <a:t>14/03/25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0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E7F4A-2478-BA4C-AA67-EF53F9BBEEFE}" type="datetime1">
              <a:rPr lang="it-IT" smtClean="0"/>
              <a:t>14/03/25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3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83E1-D99C-F74B-8C5E-F62E1C73C0A6}" type="datetime1">
              <a:rPr lang="it-IT" smtClean="0"/>
              <a:t>14/03/25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1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4E80166-23E5-6544-AAE5-4C5B67D062FD}" type="datetime1">
              <a:rPr lang="it-IT" smtClean="0"/>
              <a:t>14/03/25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80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CC07C-F9E6-9B48-A280-3567ADAA0D8E}" type="datetime1">
              <a:rPr lang="it-IT" smtClean="0"/>
              <a:t>14/03/25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8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55EAB-8549-3243-B326-A99FEE3D394C}" type="datetime1">
              <a:rPr lang="it-IT" smtClean="0"/>
              <a:t>14/03/25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0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EBE51-968B-B74F-83CF-5931D077CC77}" type="datetime1">
              <a:rPr lang="it-IT" smtClean="0"/>
              <a:t>14/03/25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788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5EB86-DECC-7943-B727-23D692A48D26}" type="datetime1">
              <a:rPr lang="it-IT" smtClean="0"/>
              <a:t>14/03/25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89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B4B7D2AF-FD62-9448-B045-5924BBFB577B}" type="datetime1">
              <a:rPr lang="it-IT" smtClean="0"/>
              <a:t>14/03/25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2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428B502C-1603-6E47-A83F-0C9457E7F207}" type="datetime1">
              <a:rPr lang="it-IT" smtClean="0"/>
              <a:t>14/03/25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7795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20D1907-2E77-B942-AC94-0F1A1A7464B5}" type="datetime1">
              <a:rPr lang="it-IT" smtClean="0"/>
              <a:t>14/03/25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18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79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8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b="1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ursuit.unimelb.edu.au/articles/it-s-time-to-retire-lena-from-computer-scienc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B783B8-9BDD-42A0-9FC8-ED6CB099A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r="10666" b="-1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A3FF470-24BD-4D3A-A544-3C4CBD44D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>
            <a:normAutofit/>
          </a:bodyPr>
          <a:lstStyle/>
          <a:p>
            <a:r>
              <a:rPr lang="it-IT" sz="5800" dirty="0"/>
              <a:t>Python </a:t>
            </a:r>
            <a:br>
              <a:rPr lang="it-IT" sz="5800" dirty="0"/>
            </a:br>
            <a:r>
              <a:rPr lang="it-IT" sz="5800" dirty="0"/>
              <a:t>Getting Started with Images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5BE3F69-96AD-4B48-83F6-D91E3B4CF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7798" y="4682062"/>
            <a:ext cx="9296399" cy="457201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it-IT" sz="700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sz="5500" b="1" dirty="0"/>
              <a:t>Fondamenti di Visione Artificiale e Biometria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60E718C-B37B-A3ED-B6B2-C147797D4EAE}"/>
              </a:ext>
            </a:extLst>
          </p:cNvPr>
          <p:cNvSpPr txBox="1"/>
          <p:nvPr/>
        </p:nvSpPr>
        <p:spPr>
          <a:xfrm>
            <a:off x="10634132" y="6417733"/>
            <a:ext cx="15578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>
                <a:solidFill>
                  <a:schemeClr val="bg1"/>
                </a:solidFill>
              </a:rPr>
              <a:t>Dott.ssa Lucia Cascone</a:t>
            </a:r>
            <a:br>
              <a:rPr lang="it-IT" sz="1050" dirty="0">
                <a:solidFill>
                  <a:schemeClr val="bg1"/>
                </a:solidFill>
              </a:rPr>
            </a:br>
            <a:r>
              <a:rPr lang="it-IT" sz="1050" dirty="0">
                <a:solidFill>
                  <a:schemeClr val="bg1"/>
                </a:solidFill>
              </a:rPr>
              <a:t>lcascone@unisa.it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033172C-54DF-6C96-7421-359E0EF829A1}"/>
              </a:ext>
            </a:extLst>
          </p:cNvPr>
          <p:cNvSpPr txBox="1"/>
          <p:nvPr/>
        </p:nvSpPr>
        <p:spPr>
          <a:xfrm>
            <a:off x="1447798" y="5198533"/>
            <a:ext cx="9296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2024/2025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1727131-77CC-FEB1-3063-CE7CF8888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726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350933" y="889518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modello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(Tonalità, Saturazione, Valore) fornisce un modo più intuitivo per rappresentare e manipolare i colori,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separando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componente cromatica dalla luminosità e dall'intensità. </a:t>
            </a:r>
            <a:r>
              <a:rPr lang="it-IT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Questo lo rende particolarmente utile per attività come il rilevamento di oggetti basato sul colore, la segmentazione e il filtraggio delle immagini.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E7BB696-6339-5356-FD62-7537A03FE792}"/>
              </a:ext>
            </a:extLst>
          </p:cNvPr>
          <p:cNvSpPr/>
          <p:nvPr/>
        </p:nvSpPr>
        <p:spPr>
          <a:xfrm>
            <a:off x="5363669" y="3443940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Value (V) - Valore (Luminosità)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Rappresenta la </a:t>
            </a:r>
            <a:r>
              <a:rPr lang="it-IT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luminosità del colore</a:t>
            </a:r>
            <a:r>
              <a:rPr lang="it-IT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0%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corrisponde al nero (completa assenza di luce),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alla massima luminosità.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D65C51-DF44-16AB-7D07-6A9ECD9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9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18" name="Segnaposto numero diapositiva 17">
            <a:extLst>
              <a:ext uri="{FF2B5EF4-FFF2-40B4-BE49-F238E27FC236}">
                <a16:creationId xmlns:a16="http://schemas.microsoft.com/office/drawing/2014/main" id="{FEC36D9F-11A9-2C39-F74D-D6CA9B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12</a:t>
            </a:fld>
            <a:endParaRPr lang="en-US"/>
          </a:p>
        </p:txBody>
      </p: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C61880C6-C980-0057-D586-B9AC9389641D}"/>
              </a:ext>
            </a:extLst>
          </p:cNvPr>
          <p:cNvCxnSpPr/>
          <p:nvPr/>
        </p:nvCxnSpPr>
        <p:spPr>
          <a:xfrm>
            <a:off x="922867" y="2158999"/>
            <a:ext cx="0" cy="23791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DD379265-11C4-C6D8-E74D-F0B73E9FD141}"/>
              </a:ext>
            </a:extLst>
          </p:cNvPr>
          <p:cNvCxnSpPr>
            <a:cxnSpLocks/>
          </p:cNvCxnSpPr>
          <p:nvPr/>
        </p:nvCxnSpPr>
        <p:spPr>
          <a:xfrm flipH="1">
            <a:off x="914400" y="2150532"/>
            <a:ext cx="69426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ABEB61EA-28C9-366A-15B1-64B91E21B79D}"/>
              </a:ext>
            </a:extLst>
          </p:cNvPr>
          <p:cNvCxnSpPr>
            <a:cxnSpLocks/>
          </p:cNvCxnSpPr>
          <p:nvPr/>
        </p:nvCxnSpPr>
        <p:spPr>
          <a:xfrm flipH="1">
            <a:off x="922867" y="4529664"/>
            <a:ext cx="69426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arga 16">
            <a:extLst>
              <a:ext uri="{FF2B5EF4-FFF2-40B4-BE49-F238E27FC236}">
                <a16:creationId xmlns:a16="http://schemas.microsoft.com/office/drawing/2014/main" id="{FC796E16-6CC0-F5B2-842A-EA11319BCA5E}"/>
              </a:ext>
            </a:extLst>
          </p:cNvPr>
          <p:cNvSpPr/>
          <p:nvPr/>
        </p:nvSpPr>
        <p:spPr>
          <a:xfrm>
            <a:off x="8098366" y="2073408"/>
            <a:ext cx="2607734" cy="2444262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b="1" dirty="0"/>
              <a:t>Modelli a tre canali</a:t>
            </a:r>
          </a:p>
        </p:txBody>
      </p:sp>
    </p:spTree>
    <p:extLst>
      <p:ext uri="{BB962C8B-B14F-4D97-AF65-F5344CB8AC3E}">
        <p14:creationId xmlns:p14="http://schemas.microsoft.com/office/powerpoint/2010/main" val="412872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18" name="Segnaposto numero diapositiva 17">
            <a:extLst>
              <a:ext uri="{FF2B5EF4-FFF2-40B4-BE49-F238E27FC236}">
                <a16:creationId xmlns:a16="http://schemas.microsoft.com/office/drawing/2014/main" id="{FEC36D9F-11A9-2C39-F74D-D6CA9B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13</a:t>
            </a:fld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8500EB52-83FF-6E38-BCA5-8FEBE7D0EDE5}"/>
              </a:ext>
            </a:extLst>
          </p:cNvPr>
          <p:cNvSpPr/>
          <p:nvPr/>
        </p:nvSpPr>
        <p:spPr>
          <a:xfrm>
            <a:off x="5827916" y="889519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 di grigi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un 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modello a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 solo canale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 cui ogni pixel è rappresentato da un unico valore numerico che indica la 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luminosità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dell'immagine.</a:t>
            </a:r>
          </a:p>
        </p:txBody>
      </p:sp>
    </p:spTree>
    <p:extLst>
      <p:ext uri="{BB962C8B-B14F-4D97-AF65-F5344CB8AC3E}">
        <p14:creationId xmlns:p14="http://schemas.microsoft.com/office/powerpoint/2010/main" val="4203179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18" name="Segnaposto numero diapositiva 17">
            <a:extLst>
              <a:ext uri="{FF2B5EF4-FFF2-40B4-BE49-F238E27FC236}">
                <a16:creationId xmlns:a16="http://schemas.microsoft.com/office/drawing/2014/main" id="{FEC36D9F-11A9-2C39-F74D-D6CA9B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14</a:t>
            </a:fld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8500EB52-83FF-6E38-BCA5-8FEBE7D0EDE5}"/>
              </a:ext>
            </a:extLst>
          </p:cNvPr>
          <p:cNvSpPr/>
          <p:nvPr/>
        </p:nvSpPr>
        <p:spPr>
          <a:xfrm>
            <a:off x="5827916" y="889519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 volta convertita un'immagine a 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 di grigi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l'informazione cromatica viene persa. È possibile </a:t>
            </a:r>
            <a:r>
              <a:rPr lang="it-IT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ricolorare artificialmente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l'immagine, ma i colori originali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non possono essere recuperati 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 esattezza.</a:t>
            </a:r>
          </a:p>
        </p:txBody>
      </p:sp>
    </p:spTree>
    <p:extLst>
      <p:ext uri="{BB962C8B-B14F-4D97-AF65-F5344CB8AC3E}">
        <p14:creationId xmlns:p14="http://schemas.microsoft.com/office/powerpoint/2010/main" val="3013647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18" name="Segnaposto numero diapositiva 17">
            <a:extLst>
              <a:ext uri="{FF2B5EF4-FFF2-40B4-BE49-F238E27FC236}">
                <a16:creationId xmlns:a16="http://schemas.microsoft.com/office/drawing/2014/main" id="{FEC36D9F-11A9-2C39-F74D-D6CA9B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15</a:t>
            </a:fld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8500EB52-83FF-6E38-BCA5-8FEBE7D0EDE5}"/>
              </a:ext>
            </a:extLst>
          </p:cNvPr>
          <p:cNvSpPr/>
          <p:nvPr/>
        </p:nvSpPr>
        <p:spPr>
          <a:xfrm>
            <a:off x="5827916" y="889519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Applicazioni principali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riconoscimento dei bordi, riduzione del rumore,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-processing per 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2451581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Cosa sono le immagini digitali?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464" y="2341291"/>
            <a:ext cx="4800601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Ogni pixel ha un valore di colore associato. </a:t>
            </a: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l'unità di base dell'informazione digitale e viene utilizzato per rappresentare il colore di ciascun pixel.</a:t>
            </a:r>
          </a:p>
          <a:p>
            <a:pPr marL="0" indent="0">
              <a:buNone/>
            </a:pP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Più </a:t>
            </a: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sono disponibili per un singolo pixel, maggiore è il numero di colori che possono essere rappresentati.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38B42A-DFAF-70FA-4EF6-6C1EB8C8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16</a:t>
            </a:fld>
            <a:endParaRPr lang="en-US"/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EB4A6A9E-5343-EE3E-CBE8-8E6F1B2295A5}"/>
              </a:ext>
            </a:extLst>
          </p:cNvPr>
          <p:cNvCxnSpPr>
            <a:cxnSpLocks/>
          </p:cNvCxnSpPr>
          <p:nvPr/>
        </p:nvCxnSpPr>
        <p:spPr>
          <a:xfrm>
            <a:off x="3048368" y="2781852"/>
            <a:ext cx="0" cy="8260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1DDAB12-7134-FB9A-0AD4-FA75CDDEF76F}"/>
              </a:ext>
            </a:extLst>
          </p:cNvPr>
          <p:cNvSpPr txBox="1"/>
          <p:nvPr/>
        </p:nvSpPr>
        <p:spPr>
          <a:xfrm>
            <a:off x="6815673" y="4307251"/>
            <a:ext cx="4656667" cy="181588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bit 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2 colori per canale</a:t>
            </a:r>
          </a:p>
          <a:p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8 bit  256 colori per canale</a:t>
            </a:r>
          </a:p>
          <a:p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r>
              <a:rPr lang="it-IT" sz="1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Domanda: </a:t>
            </a:r>
            <a:r>
              <a:rPr lang="it-IT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Un'immagine RGB a 8 bit per canale quanti colori può rappresentare?</a:t>
            </a:r>
            <a:endParaRPr lang="it-IT" sz="1400" i="1" dirty="0">
              <a:latin typeface="Times New Roman" panose="02020603050405020304" pitchFamily="18" charset="0"/>
              <a:cs typeface="Times New Roman" panose="02020603050405020304" pitchFamily="18" charset="0"/>
              <a:sym typeface="Wingdings" pitchFamily="2" charset="2"/>
            </a:endParaRPr>
          </a:p>
          <a:p>
            <a:endParaRPr lang="it-IT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magine 16" descr="Immagine che contiene Policromia, schermata, Elementi grafici, testo&#10;&#10;Descrizione generata automaticamente">
            <a:extLst>
              <a:ext uri="{FF2B5EF4-FFF2-40B4-BE49-F238E27FC236}">
                <a16:creationId xmlns:a16="http://schemas.microsoft.com/office/drawing/2014/main" id="{311056C8-DC89-0B19-AFCC-0F1BBA5B8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992" y="1763987"/>
            <a:ext cx="3506028" cy="230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7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Le librerie Python per la manipolazione delle immagini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CB944E-8959-ACBE-B0FB-1D96C863F262}"/>
              </a:ext>
            </a:extLst>
          </p:cNvPr>
          <p:cNvSpPr/>
          <p:nvPr/>
        </p:nvSpPr>
        <p:spPr>
          <a:xfrm>
            <a:off x="1066800" y="2264088"/>
            <a:ext cx="5640044" cy="3104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D538EA6-F18F-4217-1983-632667797236}"/>
              </a:ext>
            </a:extLst>
          </p:cNvPr>
          <p:cNvSpPr/>
          <p:nvPr/>
        </p:nvSpPr>
        <p:spPr>
          <a:xfrm>
            <a:off x="1219200" y="2416488"/>
            <a:ext cx="5640044" cy="31040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F682B9E-19C9-EC38-83C2-B070A7AAC093}"/>
              </a:ext>
            </a:extLst>
          </p:cNvPr>
          <p:cNvSpPr/>
          <p:nvPr/>
        </p:nvSpPr>
        <p:spPr>
          <a:xfrm>
            <a:off x="1371600" y="2568888"/>
            <a:ext cx="5640044" cy="31040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EC3FDBB-7D08-1218-F7EB-14A127EC2FEE}"/>
              </a:ext>
            </a:extLst>
          </p:cNvPr>
          <p:cNvSpPr/>
          <p:nvPr/>
        </p:nvSpPr>
        <p:spPr>
          <a:xfrm>
            <a:off x="1524000" y="2721288"/>
            <a:ext cx="5640044" cy="3104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0111AFCB-0B5C-F255-70A0-400E4C6E27B9}"/>
              </a:ext>
            </a:extLst>
          </p:cNvPr>
          <p:cNvSpPr/>
          <p:nvPr/>
        </p:nvSpPr>
        <p:spPr>
          <a:xfrm>
            <a:off x="1676400" y="2873688"/>
            <a:ext cx="5640044" cy="5553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(PIL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Fork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6104AE81-3A3A-4273-0BD5-13E374A1ECA6}"/>
              </a:ext>
            </a:extLst>
          </p:cNvPr>
          <p:cNvSpPr/>
          <p:nvPr/>
        </p:nvSpPr>
        <p:spPr>
          <a:xfrm>
            <a:off x="842692" y="217480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CC1F3149-F855-0CF8-53D8-81791CB63703}"/>
              </a:ext>
            </a:extLst>
          </p:cNvPr>
          <p:cNvSpPr/>
          <p:nvPr/>
        </p:nvSpPr>
        <p:spPr>
          <a:xfrm>
            <a:off x="995092" y="232720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A336FD78-786B-8FE5-74D5-939AF67FE1E0}"/>
              </a:ext>
            </a:extLst>
          </p:cNvPr>
          <p:cNvSpPr/>
          <p:nvPr/>
        </p:nvSpPr>
        <p:spPr>
          <a:xfrm>
            <a:off x="1147492" y="247960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39332E5B-F8B8-2DB9-7A93-B3B7DFA2BCB5}"/>
              </a:ext>
            </a:extLst>
          </p:cNvPr>
          <p:cNvSpPr/>
          <p:nvPr/>
        </p:nvSpPr>
        <p:spPr>
          <a:xfrm>
            <a:off x="1299892" y="2632009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8099D33-C390-453C-4115-A7B3564B7F23}"/>
              </a:ext>
            </a:extLst>
          </p:cNvPr>
          <p:cNvSpPr/>
          <p:nvPr/>
        </p:nvSpPr>
        <p:spPr>
          <a:xfrm>
            <a:off x="1452292" y="2784409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9" name="Connettore 7 28">
            <a:extLst>
              <a:ext uri="{FF2B5EF4-FFF2-40B4-BE49-F238E27FC236}">
                <a16:creationId xmlns:a16="http://schemas.microsoft.com/office/drawing/2014/main" id="{F189D4FD-F012-7EAD-9C11-32AF007CAE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35981" y="3220354"/>
            <a:ext cx="680920" cy="710258"/>
          </a:xfrm>
          <a:prstGeom prst="curvedConnector4">
            <a:avLst>
              <a:gd name="adj1" fmla="val 28344"/>
              <a:gd name="adj2" fmla="val 127609"/>
            </a:avLst>
          </a:prstGeom>
          <a:ln w="34925" cmpd="dbl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303AD16F-FD49-CECF-9305-72BE94656192}"/>
              </a:ext>
            </a:extLst>
          </p:cNvPr>
          <p:cNvSpPr/>
          <p:nvPr/>
        </p:nvSpPr>
        <p:spPr>
          <a:xfrm>
            <a:off x="2441248" y="3786777"/>
            <a:ext cx="5640044" cy="116293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Pillow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un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fork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della Python Imaging Library (PIL) e aggiunge supporto per l'apertura, la manipolazione e la salvataggio di molti formati di immagini differenti. È la libreria più diretta e accessibile per la manipolazione delle immagini in Python.</a:t>
            </a:r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C1F72DAE-C5FD-5AD4-24FC-DD8429F3A992}"/>
              </a:ext>
            </a:extLst>
          </p:cNvPr>
          <p:cNvSpPr/>
          <p:nvPr/>
        </p:nvSpPr>
        <p:spPr>
          <a:xfrm>
            <a:off x="2192062" y="3666372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3" name="Figura a mano libera 32">
            <a:extLst>
              <a:ext uri="{FF2B5EF4-FFF2-40B4-BE49-F238E27FC236}">
                <a16:creationId xmlns:a16="http://schemas.microsoft.com/office/drawing/2014/main" id="{3E1B7B1B-5580-598A-670D-9092D6F30BB6}"/>
              </a:ext>
            </a:extLst>
          </p:cNvPr>
          <p:cNvSpPr/>
          <p:nvPr/>
        </p:nvSpPr>
        <p:spPr>
          <a:xfrm rot="20176550">
            <a:off x="2038597" y="4153731"/>
            <a:ext cx="1122862" cy="1434961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10BC50-C046-4C93-03B4-5E36CBFC864B}"/>
              </a:ext>
            </a:extLst>
          </p:cNvPr>
          <p:cNvSpPr/>
          <p:nvPr/>
        </p:nvSpPr>
        <p:spPr>
          <a:xfrm>
            <a:off x="3402681" y="5222754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Operazioni di base sull'immagine come rotazione, ridimensionamento, taglio, e conversione tra formati di file. Ottima per il trattamento di immagini in applicazioni web e piccoli progetti di elaborazione delle immagini.</a:t>
            </a:r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929D5821-B980-FCA6-97FD-840A63FFABD6}"/>
              </a:ext>
            </a:extLst>
          </p:cNvPr>
          <p:cNvSpPr/>
          <p:nvPr/>
        </p:nvSpPr>
        <p:spPr>
          <a:xfrm>
            <a:off x="3167985" y="5001438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68667CE-135F-9741-58E2-ACEBAAD3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66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Le librerie Python per la manipolazione delle immagini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CB944E-8959-ACBE-B0FB-1D96C863F262}"/>
              </a:ext>
            </a:extLst>
          </p:cNvPr>
          <p:cNvSpPr/>
          <p:nvPr/>
        </p:nvSpPr>
        <p:spPr>
          <a:xfrm>
            <a:off x="1066800" y="2264088"/>
            <a:ext cx="5640044" cy="31040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D538EA6-F18F-4217-1983-632667797236}"/>
              </a:ext>
            </a:extLst>
          </p:cNvPr>
          <p:cNvSpPr/>
          <p:nvPr/>
        </p:nvSpPr>
        <p:spPr>
          <a:xfrm>
            <a:off x="1219200" y="2416488"/>
            <a:ext cx="5640044" cy="3104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F682B9E-19C9-EC38-83C2-B070A7AAC093}"/>
              </a:ext>
            </a:extLst>
          </p:cNvPr>
          <p:cNvSpPr/>
          <p:nvPr/>
        </p:nvSpPr>
        <p:spPr>
          <a:xfrm>
            <a:off x="1371600" y="2568888"/>
            <a:ext cx="5640044" cy="31040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EC3FDBB-7D08-1218-F7EB-14A127EC2FEE}"/>
              </a:ext>
            </a:extLst>
          </p:cNvPr>
          <p:cNvSpPr/>
          <p:nvPr/>
        </p:nvSpPr>
        <p:spPr>
          <a:xfrm>
            <a:off x="1524000" y="2721288"/>
            <a:ext cx="5640044" cy="31040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0111AFCB-0B5C-F255-70A0-400E4C6E27B9}"/>
              </a:ext>
            </a:extLst>
          </p:cNvPr>
          <p:cNvSpPr/>
          <p:nvPr/>
        </p:nvSpPr>
        <p:spPr>
          <a:xfrm>
            <a:off x="1676400" y="2873688"/>
            <a:ext cx="5640044" cy="55531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6104AE81-3A3A-4273-0BD5-13E374A1ECA6}"/>
              </a:ext>
            </a:extLst>
          </p:cNvPr>
          <p:cNvSpPr/>
          <p:nvPr/>
        </p:nvSpPr>
        <p:spPr>
          <a:xfrm>
            <a:off x="842692" y="2174809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CC1F3149-F855-0CF8-53D8-81791CB63703}"/>
              </a:ext>
            </a:extLst>
          </p:cNvPr>
          <p:cNvSpPr/>
          <p:nvPr/>
        </p:nvSpPr>
        <p:spPr>
          <a:xfrm>
            <a:off x="995092" y="232720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A336FD78-786B-8FE5-74D5-939AF67FE1E0}"/>
              </a:ext>
            </a:extLst>
          </p:cNvPr>
          <p:cNvSpPr/>
          <p:nvPr/>
        </p:nvSpPr>
        <p:spPr>
          <a:xfrm>
            <a:off x="1147492" y="247960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39332E5B-F8B8-2DB9-7A93-B3B7DFA2BCB5}"/>
              </a:ext>
            </a:extLst>
          </p:cNvPr>
          <p:cNvSpPr/>
          <p:nvPr/>
        </p:nvSpPr>
        <p:spPr>
          <a:xfrm>
            <a:off x="1299892" y="263200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8099D33-C390-453C-4115-A7B3564B7F23}"/>
              </a:ext>
            </a:extLst>
          </p:cNvPr>
          <p:cNvSpPr/>
          <p:nvPr/>
        </p:nvSpPr>
        <p:spPr>
          <a:xfrm>
            <a:off x="1452292" y="2784409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9" name="Connettore 7 28">
            <a:extLst>
              <a:ext uri="{FF2B5EF4-FFF2-40B4-BE49-F238E27FC236}">
                <a16:creationId xmlns:a16="http://schemas.microsoft.com/office/drawing/2014/main" id="{F189D4FD-F012-7EAD-9C11-32AF007CAE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35981" y="3220354"/>
            <a:ext cx="680920" cy="710258"/>
          </a:xfrm>
          <a:prstGeom prst="curvedConnector4">
            <a:avLst>
              <a:gd name="adj1" fmla="val 28344"/>
              <a:gd name="adj2" fmla="val 127609"/>
            </a:avLst>
          </a:prstGeom>
          <a:ln w="34925" cmpd="dbl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303AD16F-FD49-CECF-9305-72BE94656192}"/>
              </a:ext>
            </a:extLst>
          </p:cNvPr>
          <p:cNvSpPr/>
          <p:nvPr/>
        </p:nvSpPr>
        <p:spPr>
          <a:xfrm>
            <a:off x="2441248" y="3786777"/>
            <a:ext cx="5640044" cy="1162936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(Open Computer Vision Library) è una libreria focalizzata sulla visione artificiale e il Machine Learning. Offre oltre 2500 algoritmi ottimizzati, inclusi complessi strumenti di elaborazione delle immagini e di analisi video.</a:t>
            </a:r>
          </a:p>
        </p:txBody>
      </p:sp>
      <p:sp>
        <p:nvSpPr>
          <p:cNvPr id="33" name="Figura a mano libera 32">
            <a:extLst>
              <a:ext uri="{FF2B5EF4-FFF2-40B4-BE49-F238E27FC236}">
                <a16:creationId xmlns:a16="http://schemas.microsoft.com/office/drawing/2014/main" id="{3E1B7B1B-5580-598A-670D-9092D6F30BB6}"/>
              </a:ext>
            </a:extLst>
          </p:cNvPr>
          <p:cNvSpPr/>
          <p:nvPr/>
        </p:nvSpPr>
        <p:spPr>
          <a:xfrm rot="20176550">
            <a:off x="2038597" y="4153731"/>
            <a:ext cx="1122862" cy="1434961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10BC50-C046-4C93-03B4-5E36CBFC864B}"/>
              </a:ext>
            </a:extLst>
          </p:cNvPr>
          <p:cNvSpPr/>
          <p:nvPr/>
        </p:nvSpPr>
        <p:spPr>
          <a:xfrm>
            <a:off x="3402681" y="5222754"/>
            <a:ext cx="5640044" cy="116293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Riconoscimento facciale, tracking degli oggetti, elaborazione di immagini in tempo reale, analisi e classificazione delle immagini. Molto utilizzata in applicazioni di visione artificiale e in contesti di ricerca.</a:t>
            </a:r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65222F96-FDEA-26C8-E64B-03B0FF0A5B0B}"/>
              </a:ext>
            </a:extLst>
          </p:cNvPr>
          <p:cNvSpPr/>
          <p:nvPr/>
        </p:nvSpPr>
        <p:spPr>
          <a:xfrm>
            <a:off x="2218050" y="3586385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3ECF7B4A-52A9-3329-9DC3-0F9D91C44C98}"/>
              </a:ext>
            </a:extLst>
          </p:cNvPr>
          <p:cNvSpPr/>
          <p:nvPr/>
        </p:nvSpPr>
        <p:spPr>
          <a:xfrm>
            <a:off x="3152596" y="5079381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AEEA11F-6BB3-97CE-1921-986159DA1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302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Le librerie Python per la manipolazione delle immagini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CB944E-8959-ACBE-B0FB-1D96C863F262}"/>
              </a:ext>
            </a:extLst>
          </p:cNvPr>
          <p:cNvSpPr/>
          <p:nvPr/>
        </p:nvSpPr>
        <p:spPr>
          <a:xfrm>
            <a:off x="1066800" y="2264088"/>
            <a:ext cx="5640044" cy="3104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D538EA6-F18F-4217-1983-632667797236}"/>
              </a:ext>
            </a:extLst>
          </p:cNvPr>
          <p:cNvSpPr/>
          <p:nvPr/>
        </p:nvSpPr>
        <p:spPr>
          <a:xfrm>
            <a:off x="1219200" y="2416488"/>
            <a:ext cx="5640044" cy="31040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F682B9E-19C9-EC38-83C2-B070A7AAC093}"/>
              </a:ext>
            </a:extLst>
          </p:cNvPr>
          <p:cNvSpPr/>
          <p:nvPr/>
        </p:nvSpPr>
        <p:spPr>
          <a:xfrm>
            <a:off x="1371600" y="2568888"/>
            <a:ext cx="5640044" cy="3104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EC3FDBB-7D08-1218-F7EB-14A127EC2FEE}"/>
              </a:ext>
            </a:extLst>
          </p:cNvPr>
          <p:cNvSpPr/>
          <p:nvPr/>
        </p:nvSpPr>
        <p:spPr>
          <a:xfrm>
            <a:off x="1524000" y="2721288"/>
            <a:ext cx="5640044" cy="31040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0111AFCB-0B5C-F255-70A0-400E4C6E27B9}"/>
              </a:ext>
            </a:extLst>
          </p:cNvPr>
          <p:cNvSpPr/>
          <p:nvPr/>
        </p:nvSpPr>
        <p:spPr>
          <a:xfrm>
            <a:off x="1676400" y="2873688"/>
            <a:ext cx="5640044" cy="55531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scikit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-image</a:t>
            </a: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6104AE81-3A3A-4273-0BD5-13E374A1ECA6}"/>
              </a:ext>
            </a:extLst>
          </p:cNvPr>
          <p:cNvSpPr/>
          <p:nvPr/>
        </p:nvSpPr>
        <p:spPr>
          <a:xfrm>
            <a:off x="842692" y="2174809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CC1F3149-F855-0CF8-53D8-81791CB63703}"/>
              </a:ext>
            </a:extLst>
          </p:cNvPr>
          <p:cNvSpPr/>
          <p:nvPr/>
        </p:nvSpPr>
        <p:spPr>
          <a:xfrm>
            <a:off x="995092" y="2327209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A336FD78-786B-8FE5-74D5-939AF67FE1E0}"/>
              </a:ext>
            </a:extLst>
          </p:cNvPr>
          <p:cNvSpPr/>
          <p:nvPr/>
        </p:nvSpPr>
        <p:spPr>
          <a:xfrm>
            <a:off x="1147492" y="247960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39332E5B-F8B8-2DB9-7A93-B3B7DFA2BCB5}"/>
              </a:ext>
            </a:extLst>
          </p:cNvPr>
          <p:cNvSpPr/>
          <p:nvPr/>
        </p:nvSpPr>
        <p:spPr>
          <a:xfrm>
            <a:off x="1299892" y="263200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8099D33-C390-453C-4115-A7B3564B7F23}"/>
              </a:ext>
            </a:extLst>
          </p:cNvPr>
          <p:cNvSpPr/>
          <p:nvPr/>
        </p:nvSpPr>
        <p:spPr>
          <a:xfrm>
            <a:off x="1452292" y="278440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9" name="Connettore 7 28">
            <a:extLst>
              <a:ext uri="{FF2B5EF4-FFF2-40B4-BE49-F238E27FC236}">
                <a16:creationId xmlns:a16="http://schemas.microsoft.com/office/drawing/2014/main" id="{F189D4FD-F012-7EAD-9C11-32AF007CAE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35981" y="3220354"/>
            <a:ext cx="680920" cy="710258"/>
          </a:xfrm>
          <a:prstGeom prst="curvedConnector4">
            <a:avLst>
              <a:gd name="adj1" fmla="val 28344"/>
              <a:gd name="adj2" fmla="val 127609"/>
            </a:avLst>
          </a:prstGeom>
          <a:ln w="34925" cmpd="dbl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303AD16F-FD49-CECF-9305-72BE94656192}"/>
              </a:ext>
            </a:extLst>
          </p:cNvPr>
          <p:cNvSpPr/>
          <p:nvPr/>
        </p:nvSpPr>
        <p:spPr>
          <a:xfrm>
            <a:off x="2441248" y="3786777"/>
            <a:ext cx="5640044" cy="116293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scikit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-image fa parte dell'ecosistema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SciPy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si concentra sull'elaborazione delle immagini e sulla computer vision. Offre funzionalità per l'analisi delle immagini, la segmentazione, la trasformazione morfologica, la riduzione del rumore, e altro ancora.</a:t>
            </a:r>
          </a:p>
        </p:txBody>
      </p:sp>
      <p:sp>
        <p:nvSpPr>
          <p:cNvPr id="33" name="Figura a mano libera 32">
            <a:extLst>
              <a:ext uri="{FF2B5EF4-FFF2-40B4-BE49-F238E27FC236}">
                <a16:creationId xmlns:a16="http://schemas.microsoft.com/office/drawing/2014/main" id="{3E1B7B1B-5580-598A-670D-9092D6F30BB6}"/>
              </a:ext>
            </a:extLst>
          </p:cNvPr>
          <p:cNvSpPr/>
          <p:nvPr/>
        </p:nvSpPr>
        <p:spPr>
          <a:xfrm rot="20176550">
            <a:off x="2021384" y="4071777"/>
            <a:ext cx="1095240" cy="1526333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10BC50-C046-4C93-03B4-5E36CBFC864B}"/>
              </a:ext>
            </a:extLst>
          </p:cNvPr>
          <p:cNvSpPr/>
          <p:nvPr/>
        </p:nvSpPr>
        <p:spPr>
          <a:xfrm>
            <a:off x="3402681" y="5222754"/>
            <a:ext cx="5640044" cy="116293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Analisi scientifica delle immagini, ricerca accademica, prototipazione rapida di algoritmi di visione artificiale. Adatta per chi ha bisogno di un'integrazione stretta con altre librerie scientifiche Python come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SciPy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3E58754-E5B9-DFD3-7FA9-9DD4CF732E02}"/>
              </a:ext>
            </a:extLst>
          </p:cNvPr>
          <p:cNvSpPr/>
          <p:nvPr/>
        </p:nvSpPr>
        <p:spPr>
          <a:xfrm>
            <a:off x="2192062" y="3641500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26790EDE-7B28-D583-48CD-80DD38D94D90}"/>
              </a:ext>
            </a:extLst>
          </p:cNvPr>
          <p:cNvSpPr/>
          <p:nvPr/>
        </p:nvSpPr>
        <p:spPr>
          <a:xfrm>
            <a:off x="3192588" y="503207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416792F-367A-3ED8-CFF7-1778B1345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356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Le librerie Python per la manipolazione delle immagini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CB944E-8959-ACBE-B0FB-1D96C863F262}"/>
              </a:ext>
            </a:extLst>
          </p:cNvPr>
          <p:cNvSpPr/>
          <p:nvPr/>
        </p:nvSpPr>
        <p:spPr>
          <a:xfrm>
            <a:off x="1066800" y="2264088"/>
            <a:ext cx="5640044" cy="31040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D538EA6-F18F-4217-1983-632667797236}"/>
              </a:ext>
            </a:extLst>
          </p:cNvPr>
          <p:cNvSpPr/>
          <p:nvPr/>
        </p:nvSpPr>
        <p:spPr>
          <a:xfrm>
            <a:off x="1219200" y="2416488"/>
            <a:ext cx="5640044" cy="3104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F682B9E-19C9-EC38-83C2-B070A7AAC093}"/>
              </a:ext>
            </a:extLst>
          </p:cNvPr>
          <p:cNvSpPr/>
          <p:nvPr/>
        </p:nvSpPr>
        <p:spPr>
          <a:xfrm>
            <a:off x="1371600" y="2568888"/>
            <a:ext cx="5640044" cy="31040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EC3FDBB-7D08-1218-F7EB-14A127EC2FEE}"/>
              </a:ext>
            </a:extLst>
          </p:cNvPr>
          <p:cNvSpPr/>
          <p:nvPr/>
        </p:nvSpPr>
        <p:spPr>
          <a:xfrm>
            <a:off x="1524000" y="2721288"/>
            <a:ext cx="5640044" cy="3104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0111AFCB-0B5C-F255-70A0-400E4C6E27B9}"/>
              </a:ext>
            </a:extLst>
          </p:cNvPr>
          <p:cNvSpPr/>
          <p:nvPr/>
        </p:nvSpPr>
        <p:spPr>
          <a:xfrm>
            <a:off x="1676400" y="2873688"/>
            <a:ext cx="5640044" cy="5553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imageio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6104AE81-3A3A-4273-0BD5-13E374A1ECA6}"/>
              </a:ext>
            </a:extLst>
          </p:cNvPr>
          <p:cNvSpPr/>
          <p:nvPr/>
        </p:nvSpPr>
        <p:spPr>
          <a:xfrm>
            <a:off x="842692" y="217480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CC1F3149-F855-0CF8-53D8-81791CB63703}"/>
              </a:ext>
            </a:extLst>
          </p:cNvPr>
          <p:cNvSpPr/>
          <p:nvPr/>
        </p:nvSpPr>
        <p:spPr>
          <a:xfrm>
            <a:off x="995092" y="2327209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A336FD78-786B-8FE5-74D5-939AF67FE1E0}"/>
              </a:ext>
            </a:extLst>
          </p:cNvPr>
          <p:cNvSpPr/>
          <p:nvPr/>
        </p:nvSpPr>
        <p:spPr>
          <a:xfrm>
            <a:off x="1147492" y="2479609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39332E5B-F8B8-2DB9-7A93-B3B7DFA2BCB5}"/>
              </a:ext>
            </a:extLst>
          </p:cNvPr>
          <p:cNvSpPr/>
          <p:nvPr/>
        </p:nvSpPr>
        <p:spPr>
          <a:xfrm>
            <a:off x="1299892" y="263200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8099D33-C390-453C-4115-A7B3564B7F23}"/>
              </a:ext>
            </a:extLst>
          </p:cNvPr>
          <p:cNvSpPr/>
          <p:nvPr/>
        </p:nvSpPr>
        <p:spPr>
          <a:xfrm>
            <a:off x="1452292" y="278440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9" name="Connettore 7 28">
            <a:extLst>
              <a:ext uri="{FF2B5EF4-FFF2-40B4-BE49-F238E27FC236}">
                <a16:creationId xmlns:a16="http://schemas.microsoft.com/office/drawing/2014/main" id="{F189D4FD-F012-7EAD-9C11-32AF007CAE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35981" y="3220354"/>
            <a:ext cx="680920" cy="710258"/>
          </a:xfrm>
          <a:prstGeom prst="curvedConnector4">
            <a:avLst>
              <a:gd name="adj1" fmla="val 28344"/>
              <a:gd name="adj2" fmla="val 127609"/>
            </a:avLst>
          </a:prstGeom>
          <a:ln w="34925" cmpd="dbl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303AD16F-FD49-CECF-9305-72BE94656192}"/>
              </a:ext>
            </a:extLst>
          </p:cNvPr>
          <p:cNvSpPr/>
          <p:nvPr/>
        </p:nvSpPr>
        <p:spPr>
          <a:xfrm>
            <a:off x="2441248" y="3786777"/>
            <a:ext cx="5640044" cy="116293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imageio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una libreria Python che fornisce un'interfaccia facile da usare per leggere e scrivere una vasta gamma di formati di immagini, video, e volumi. È costruita con lo scopo di essere semplice ma potente, e supporta molteplici back-end di terze parti.</a:t>
            </a:r>
          </a:p>
        </p:txBody>
      </p:sp>
      <p:sp>
        <p:nvSpPr>
          <p:cNvPr id="33" name="Figura a mano libera 32">
            <a:extLst>
              <a:ext uri="{FF2B5EF4-FFF2-40B4-BE49-F238E27FC236}">
                <a16:creationId xmlns:a16="http://schemas.microsoft.com/office/drawing/2014/main" id="{3E1B7B1B-5580-598A-670D-9092D6F30BB6}"/>
              </a:ext>
            </a:extLst>
          </p:cNvPr>
          <p:cNvSpPr/>
          <p:nvPr/>
        </p:nvSpPr>
        <p:spPr>
          <a:xfrm rot="20176550">
            <a:off x="2021384" y="4071777"/>
            <a:ext cx="1095240" cy="1526333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10BC50-C046-4C93-03B4-5E36CBFC864B}"/>
              </a:ext>
            </a:extLst>
          </p:cNvPr>
          <p:cNvSpPr/>
          <p:nvPr/>
        </p:nvSpPr>
        <p:spPr>
          <a:xfrm>
            <a:off x="3402681" y="5222754"/>
            <a:ext cx="5640044" cy="116293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Lettura e scrittura di immagini in vari formati, inclusa la manipolazione di GIF e video. Utile in ambito scientifico, soprattutto quando si lavora con immagini mediche o scientifiche.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3E58754-E5B9-DFD3-7FA9-9DD4CF732E02}"/>
              </a:ext>
            </a:extLst>
          </p:cNvPr>
          <p:cNvSpPr/>
          <p:nvPr/>
        </p:nvSpPr>
        <p:spPr>
          <a:xfrm>
            <a:off x="2188622" y="3588892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26790EDE-7B28-D583-48CD-80DD38D94D90}"/>
              </a:ext>
            </a:extLst>
          </p:cNvPr>
          <p:cNvSpPr/>
          <p:nvPr/>
        </p:nvSpPr>
        <p:spPr>
          <a:xfrm>
            <a:off x="3192588" y="503207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D6FFD5D3-C067-DE0B-50F3-CE83C825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198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Cosa sono le immagini digitali?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464" y="2014194"/>
            <a:ext cx="4800601" cy="39319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 immagini digitali sono </a:t>
            </a:r>
            <a:r>
              <a:rPr lang="it-IT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composte da pixel</a:t>
            </a: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 più piccoli elementi di un'immagine, disposti in una griglia bidimensionale.</a:t>
            </a:r>
          </a:p>
          <a:p>
            <a:pPr marL="0" indent="0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Ogni pixel ha un valore di colore associato. Questi sono organizzati in </a:t>
            </a:r>
            <a:r>
              <a:rPr lang="it-IT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canali</a:t>
            </a: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it-IT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 natura e il numero dei canali dipendono dal </a:t>
            </a:r>
            <a:r>
              <a:rPr lang="it-IT" sz="2000" b="1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modello di colore</a:t>
            </a:r>
            <a:r>
              <a:rPr lang="it-IT" sz="20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utilizzato dall'immagine. </a:t>
            </a: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alvolta un’immagine può includere un canale aggiuntivo, </a:t>
            </a:r>
            <a:r>
              <a:rPr lang="it-IT" sz="2000" b="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Alpha</a:t>
            </a:r>
            <a:r>
              <a:rPr lang="it-IT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Immagine 17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4806B005-74A7-0D0D-23E2-933A4B821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619" y="4188887"/>
            <a:ext cx="4181260" cy="1574121"/>
          </a:xfrm>
          <a:prstGeom prst="rect">
            <a:avLst/>
          </a:prstGeom>
        </p:spPr>
      </p:pic>
      <p:sp>
        <p:nvSpPr>
          <p:cNvPr id="10" name="CasellaDiTesto 9">
            <a:hlinkClick r:id="rId3"/>
            <a:extLst>
              <a:ext uri="{FF2B5EF4-FFF2-40B4-BE49-F238E27FC236}">
                <a16:creationId xmlns:a16="http://schemas.microsoft.com/office/drawing/2014/main" id="{1C6A18B7-366F-5EF1-BC3D-D455044FA394}"/>
              </a:ext>
            </a:extLst>
          </p:cNvPr>
          <p:cNvSpPr txBox="1"/>
          <p:nvPr/>
        </p:nvSpPr>
        <p:spPr>
          <a:xfrm>
            <a:off x="10531332" y="5393676"/>
            <a:ext cx="96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Lena</a:t>
            </a:r>
            <a:endParaRPr lang="it-IT" b="1" dirty="0">
              <a:solidFill>
                <a:srgbClr val="FF0000"/>
              </a:solidFill>
            </a:endParaRPr>
          </a:p>
        </p:txBody>
      </p:sp>
      <p:pic>
        <p:nvPicPr>
          <p:cNvPr id="8" name="Immagine 7" descr="Immagine che contiene vestiti, ragazza, persona, Viso umano&#10;&#10;Descrizione generata automaticamente">
            <a:extLst>
              <a:ext uri="{FF2B5EF4-FFF2-40B4-BE49-F238E27FC236}">
                <a16:creationId xmlns:a16="http://schemas.microsoft.com/office/drawing/2014/main" id="{B0C89EE1-B9DD-A8FC-ECD6-4594CD0E6C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661" y="2014194"/>
            <a:ext cx="2548883" cy="31193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36BCC253-CAC2-6A41-136D-7541FD0B7176}"/>
              </a:ext>
            </a:extLst>
          </p:cNvPr>
          <p:cNvSpPr/>
          <p:nvPr/>
        </p:nvSpPr>
        <p:spPr>
          <a:xfrm>
            <a:off x="9662160" y="3433677"/>
            <a:ext cx="1463040" cy="16555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38B42A-DFAF-70FA-4EF6-6C1EB8C8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202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Le librerie Python per la manipolazione delle immagini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81CB944E-8959-ACBE-B0FB-1D96C863F262}"/>
              </a:ext>
            </a:extLst>
          </p:cNvPr>
          <p:cNvSpPr/>
          <p:nvPr/>
        </p:nvSpPr>
        <p:spPr>
          <a:xfrm>
            <a:off x="1066800" y="2264088"/>
            <a:ext cx="5640044" cy="31040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DD538EA6-F18F-4217-1983-632667797236}"/>
              </a:ext>
            </a:extLst>
          </p:cNvPr>
          <p:cNvSpPr/>
          <p:nvPr/>
        </p:nvSpPr>
        <p:spPr>
          <a:xfrm>
            <a:off x="1219200" y="2416488"/>
            <a:ext cx="5640044" cy="31040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2F682B9E-19C9-EC38-83C2-B070A7AAC093}"/>
              </a:ext>
            </a:extLst>
          </p:cNvPr>
          <p:cNvSpPr/>
          <p:nvPr/>
        </p:nvSpPr>
        <p:spPr>
          <a:xfrm>
            <a:off x="1371600" y="2568888"/>
            <a:ext cx="5640044" cy="310403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EC3FDBB-7D08-1218-F7EB-14A127EC2FEE}"/>
              </a:ext>
            </a:extLst>
          </p:cNvPr>
          <p:cNvSpPr/>
          <p:nvPr/>
        </p:nvSpPr>
        <p:spPr>
          <a:xfrm>
            <a:off x="1524000" y="2721288"/>
            <a:ext cx="5640044" cy="310403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0111AFCB-0B5C-F255-70A0-400E4C6E27B9}"/>
              </a:ext>
            </a:extLst>
          </p:cNvPr>
          <p:cNvSpPr/>
          <p:nvPr/>
        </p:nvSpPr>
        <p:spPr>
          <a:xfrm>
            <a:off x="1676400" y="2873688"/>
            <a:ext cx="5640044" cy="55531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6104AE81-3A3A-4273-0BD5-13E374A1ECA6}"/>
              </a:ext>
            </a:extLst>
          </p:cNvPr>
          <p:cNvSpPr/>
          <p:nvPr/>
        </p:nvSpPr>
        <p:spPr>
          <a:xfrm>
            <a:off x="842692" y="2174809"/>
            <a:ext cx="448216" cy="456217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CC1F3149-F855-0CF8-53D8-81791CB63703}"/>
              </a:ext>
            </a:extLst>
          </p:cNvPr>
          <p:cNvSpPr/>
          <p:nvPr/>
        </p:nvSpPr>
        <p:spPr>
          <a:xfrm>
            <a:off x="995092" y="2327209"/>
            <a:ext cx="448216" cy="45621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A336FD78-786B-8FE5-74D5-939AF67FE1E0}"/>
              </a:ext>
            </a:extLst>
          </p:cNvPr>
          <p:cNvSpPr/>
          <p:nvPr/>
        </p:nvSpPr>
        <p:spPr>
          <a:xfrm>
            <a:off x="1147492" y="2479609"/>
            <a:ext cx="448216" cy="45621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39332E5B-F8B8-2DB9-7A93-B3B7DFA2BCB5}"/>
              </a:ext>
            </a:extLst>
          </p:cNvPr>
          <p:cNvSpPr/>
          <p:nvPr/>
        </p:nvSpPr>
        <p:spPr>
          <a:xfrm>
            <a:off x="1299892" y="2632009"/>
            <a:ext cx="448216" cy="456217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08099D33-C390-453C-4115-A7B3564B7F23}"/>
              </a:ext>
            </a:extLst>
          </p:cNvPr>
          <p:cNvSpPr/>
          <p:nvPr/>
        </p:nvSpPr>
        <p:spPr>
          <a:xfrm>
            <a:off x="1452292" y="278440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9" name="Connettore 7 28">
            <a:extLst>
              <a:ext uri="{FF2B5EF4-FFF2-40B4-BE49-F238E27FC236}">
                <a16:creationId xmlns:a16="http://schemas.microsoft.com/office/drawing/2014/main" id="{F189D4FD-F012-7EAD-9C11-32AF007CAE5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35981" y="3220354"/>
            <a:ext cx="680920" cy="710258"/>
          </a:xfrm>
          <a:prstGeom prst="curvedConnector4">
            <a:avLst>
              <a:gd name="adj1" fmla="val 28344"/>
              <a:gd name="adj2" fmla="val 127609"/>
            </a:avLst>
          </a:prstGeom>
          <a:ln w="34925" cmpd="dbl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ttangolo 30">
            <a:extLst>
              <a:ext uri="{FF2B5EF4-FFF2-40B4-BE49-F238E27FC236}">
                <a16:creationId xmlns:a16="http://schemas.microsoft.com/office/drawing/2014/main" id="{303AD16F-FD49-CECF-9305-72BE94656192}"/>
              </a:ext>
            </a:extLst>
          </p:cNvPr>
          <p:cNvSpPr/>
          <p:nvPr/>
        </p:nvSpPr>
        <p:spPr>
          <a:xfrm>
            <a:off x="2441248" y="3786777"/>
            <a:ext cx="5640044" cy="116293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Anche se principalmente conosciuta come una libreria di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plotting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Python, </a:t>
            </a:r>
            <a:r>
              <a:rPr lang="it-IT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può essere utilizzata anche per visualizzare immagini. Non è specificamente progettata per l'elaborazione delle immagini, ma offre funzioni utili per la visualizzazione durante l'analisi dei dati o la manipolazione delle immagini.</a:t>
            </a:r>
          </a:p>
        </p:txBody>
      </p:sp>
      <p:sp>
        <p:nvSpPr>
          <p:cNvPr id="33" name="Figura a mano libera 32">
            <a:extLst>
              <a:ext uri="{FF2B5EF4-FFF2-40B4-BE49-F238E27FC236}">
                <a16:creationId xmlns:a16="http://schemas.microsoft.com/office/drawing/2014/main" id="{3E1B7B1B-5580-598A-670D-9092D6F30BB6}"/>
              </a:ext>
            </a:extLst>
          </p:cNvPr>
          <p:cNvSpPr/>
          <p:nvPr/>
        </p:nvSpPr>
        <p:spPr>
          <a:xfrm rot="20176550">
            <a:off x="2021384" y="4071777"/>
            <a:ext cx="1095240" cy="1526333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10BC50-C046-4C93-03B4-5E36CBFC864B}"/>
              </a:ext>
            </a:extLst>
          </p:cNvPr>
          <p:cNvSpPr/>
          <p:nvPr/>
        </p:nvSpPr>
        <p:spPr>
          <a:xfrm>
            <a:off x="3402681" y="5222754"/>
            <a:ext cx="5640044" cy="116293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Visualizzazione e annotazione di immagini in contesti di analisi dei dati e presentazione dei risultati. Comoda per integrare la visualizzazione delle immagini in grafici o report scientifici.</a:t>
            </a: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3E58754-E5B9-DFD3-7FA9-9DD4CF732E02}"/>
              </a:ext>
            </a:extLst>
          </p:cNvPr>
          <p:cNvSpPr/>
          <p:nvPr/>
        </p:nvSpPr>
        <p:spPr>
          <a:xfrm>
            <a:off x="2192062" y="3641500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26790EDE-7B28-D583-48CD-80DD38D94D90}"/>
              </a:ext>
            </a:extLst>
          </p:cNvPr>
          <p:cNvSpPr/>
          <p:nvPr/>
        </p:nvSpPr>
        <p:spPr>
          <a:xfrm>
            <a:off x="3192588" y="5032079"/>
            <a:ext cx="448216" cy="45621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92F85D1-6C62-1FBA-A98E-94DB9DF59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017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 library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Computer Vision Library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collezione di algoritmi open source per la Computer Vision e l’Image Processing, cioè  l’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Elaborazione delle Immagini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it-IT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Disponibile per ambiente Windows, Unix e MacOS X.</a:t>
            </a: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OpenCV-Python fa uso di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libreria altamente ottimizzata per operazioni numeriche con una sintassi in stile MATLAB.</a:t>
            </a: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Integrazione con altre librerie -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SciPy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Pandas</a:t>
            </a:r>
            <a:r>
              <a:rPr lang="it-IT" sz="2000" dirty="0"/>
              <a:t>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16BAA613-D839-4AF8-B239-70385A55A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isultato immagini per pandas matplotlib numpy opencv logo">
            <a:extLst>
              <a:ext uri="{FF2B5EF4-FFF2-40B4-BE49-F238E27FC236}">
                <a16:creationId xmlns:a16="http://schemas.microsoft.com/office/drawing/2014/main" id="{017F4D8A-41B8-4EEF-ADD4-8C27B82AD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477" y="4585903"/>
            <a:ext cx="972577" cy="38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2A40E1-4DBB-19DC-16D6-B2D54833D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92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installation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L’installazione della Libreria si effettua tramite il comando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pip3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per quanto riguarda ovviamente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Python3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pip3 install opencv-python</a:t>
            </a:r>
          </a:p>
          <a:p>
            <a:pPr algn="ctr"/>
            <a:endParaRPr lang="it-IT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Automaticamente verrà installata l’ultima versione disponibile attualmente di OpenCV.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58DEDE10-EC57-4701-B920-54121BF72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E72B85-80E2-4E4A-AC58-63104A1D0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87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read an image (1)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Lettura e visualizzazione di base di un'immagine: funzione cv2.</a:t>
            </a:r>
            <a:r>
              <a:rPr lang="it-IT" sz="20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imread()</a:t>
            </a:r>
          </a:p>
          <a:p>
            <a:pPr marL="0" indent="0" algn="just">
              <a:buNone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L’immagine deve essere nella directory di lavoro o deve essere indicato il percorso completo dell’immagine nello script. Il secondo argomento è un flag che specifica il modo in cui l’immagine dovrebbe essere letta.</a:t>
            </a:r>
          </a:p>
          <a:p>
            <a:pPr marL="0" indent="0" algn="just">
              <a:buNone/>
            </a:pPr>
            <a:endParaRPr lang="it-IT" sz="2000" b="1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6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IMREAD_COLOR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carica un’immagine a colori. Qualsiasi trasparenza dell’immagine sarà trascurata. È il flag predefinito.</a:t>
            </a:r>
          </a:p>
          <a:p>
            <a:pPr algn="just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6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IMREAD_GRAYSCALE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carica l’immagine in modalità scala di grigi.</a:t>
            </a:r>
          </a:p>
          <a:p>
            <a:pPr algn="just"/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6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IMREAD_UNCHANGED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carica l’immagine come tale, incluso il canale alfa.</a:t>
            </a: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invece di queste tre funzioni, puoi semplicemente passare gli interi 1, 0 o -1 rispettivamente alla prima funzione.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1A3F3D0-54FA-02A6-EBE4-1582B9802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100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read an image (2)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2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#Load a color image in grayscale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 = cv2.</a:t>
            </a:r>
            <a:r>
              <a:rPr lang="en-US" sz="2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 descr="Immagine che contiene Viso umano, vestiti, persona, Accessorio di moda&#10;&#10;Descrizione generata automaticamente">
            <a:extLst>
              <a:ext uri="{FF2B5EF4-FFF2-40B4-BE49-F238E27FC236}">
                <a16:creationId xmlns:a16="http://schemas.microsoft.com/office/drawing/2014/main" id="{FAEF9A4E-A128-F63C-A479-95DC47EAF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06817" y="2398736"/>
            <a:ext cx="2626463" cy="1807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magine 3" descr="Immagine che contiene Viso umano, vestiti, persona, schermata&#10;&#10;Descrizione generata automaticamente">
            <a:extLst>
              <a:ext uri="{FF2B5EF4-FFF2-40B4-BE49-F238E27FC236}">
                <a16:creationId xmlns:a16="http://schemas.microsoft.com/office/drawing/2014/main" id="{C3A13638-FAB8-78D0-7C55-2B4F1C92AE8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8"/>
          <a:stretch/>
        </p:blipFill>
        <p:spPr>
          <a:xfrm>
            <a:off x="8926978" y="4234184"/>
            <a:ext cx="2687419" cy="1807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Figura a mano libera 6">
            <a:extLst>
              <a:ext uri="{FF2B5EF4-FFF2-40B4-BE49-F238E27FC236}">
                <a16:creationId xmlns:a16="http://schemas.microsoft.com/office/drawing/2014/main" id="{E3F6A0A9-65A8-2EA8-563D-46825EBB2FFF}"/>
              </a:ext>
            </a:extLst>
          </p:cNvPr>
          <p:cNvSpPr/>
          <p:nvPr/>
        </p:nvSpPr>
        <p:spPr>
          <a:xfrm rot="20176550">
            <a:off x="8014777" y="4187726"/>
            <a:ext cx="842528" cy="1428191"/>
          </a:xfrm>
          <a:custGeom>
            <a:avLst/>
            <a:gdLst>
              <a:gd name="connsiteX0" fmla="*/ 406376 w 683635"/>
              <a:gd name="connsiteY0" fmla="*/ 0 h 664028"/>
              <a:gd name="connsiteX1" fmla="*/ 3605 w 683635"/>
              <a:gd name="connsiteY1" fmla="*/ 457200 h 664028"/>
              <a:gd name="connsiteX2" fmla="*/ 613205 w 683635"/>
              <a:gd name="connsiteY2" fmla="*/ 642257 h 664028"/>
              <a:gd name="connsiteX3" fmla="*/ 645862 w 683635"/>
              <a:gd name="connsiteY3" fmla="*/ 653143 h 664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635" h="664028">
                <a:moveTo>
                  <a:pt x="406376" y="0"/>
                </a:moveTo>
                <a:cubicBezTo>
                  <a:pt x="187755" y="175078"/>
                  <a:pt x="-30866" y="350157"/>
                  <a:pt x="3605" y="457200"/>
                </a:cubicBezTo>
                <a:cubicBezTo>
                  <a:pt x="38076" y="564243"/>
                  <a:pt x="506162" y="609600"/>
                  <a:pt x="613205" y="642257"/>
                </a:cubicBezTo>
                <a:cubicBezTo>
                  <a:pt x="720248" y="674914"/>
                  <a:pt x="683055" y="664028"/>
                  <a:pt x="645862" y="653143"/>
                </a:cubicBezTo>
              </a:path>
            </a:pathLst>
          </a:custGeom>
          <a:noFill/>
          <a:ln w="34925" cmpd="dbl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8D0CF28-953C-CDDB-A9C8-6D62E538C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462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OpenCV: Display an image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it-IT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cv2.</a:t>
            </a:r>
            <a:r>
              <a:rPr lang="it-IT" sz="29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it-IT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</a:p>
          <a:p>
            <a:pPr marL="0" indent="0" algn="just">
              <a:buNone/>
            </a:pPr>
            <a:r>
              <a:rPr lang="it-IT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finestra si adatta automaticamente alla dimensione dell’immagine. Il primo argomento è il nome della finestra. Il secondo argomento invece è la nostra immagine. Puoi creare tutte le finestre che desideri, ma con nomi di finestre diversi.</a:t>
            </a: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2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it-IT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buNone/>
            </a:pP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cv2.waitKey(0) </a:t>
            </a:r>
          </a:p>
          <a:p>
            <a:pPr marL="0" indent="0" algn="just">
              <a:buNone/>
            </a:pP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cv2.destroyAllWindows()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36C5E0-C648-F684-8CC1-B3711B5CD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772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Display an image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cv2.waitKey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accetta come parametro i millisecondi entro il quale la finestra si autodistruggerà. Se viene  impostato &lt;=0 aspetta in maniera indefinita fino a che non è digitato un tasto qualsiasi.</a:t>
            </a: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cv2.destroyAllWindows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semplicemente distrugge tutte le finestre che abbiamo creato. Se vuoi distruggere una finestra specifica, usa la funzione cv2.destroyWindow() dove passi l’esatto nome della finestra come argomento.</a:t>
            </a: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24F5749-F435-A25E-03A6-DE6B36F34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02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write an image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imwrite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primo argomento è il nome del file, il secondo è dell’immagine che si desidera salvare.</a:t>
            </a:r>
          </a:p>
          <a:p>
            <a:pPr marL="0" indent="0" algn="just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imwrite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24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img)</a:t>
            </a:r>
          </a:p>
          <a:p>
            <a:pPr marL="0" indent="0" algn="just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Questo salverà l’immagine in formato PNG nella directory di lavoro.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EFD45C8-4818-159F-3FE5-DECE21D5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053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sum it up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929" y="2014194"/>
            <a:ext cx="5638800" cy="4311748"/>
          </a:xfrm>
        </p:spPr>
        <p:txBody>
          <a:bodyPr>
            <a:normAutofit fontScale="40000" lnSpcReduction="20000"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5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img1 =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45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it-IT" sz="3400" dirty="0"/>
              <a:t>cv2.IMREAD_UNCHANGED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img2 =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45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it-IT" sz="3400" dirty="0"/>
              <a:t>0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img3 =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45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I1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img1)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I2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img2)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I3</a:t>
            </a:r>
            <a:r>
              <a:rPr lang="it-IT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img3)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=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waitKey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== </a:t>
            </a:r>
            <a:r>
              <a:rPr lang="en-US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27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imwrite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4500" dirty="0" err="1">
                <a:solidFill>
                  <a:schemeClr val="bg2">
                    <a:lumMod val="50000"/>
                  </a:schemeClr>
                </a:solidFill>
              </a:rPr>
              <a:t>Img_gray.png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img2)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destroyAllWindows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elif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 == </a:t>
            </a:r>
            <a:r>
              <a:rPr lang="en-US" sz="4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ord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45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’):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imwrite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4500" dirty="0" err="1">
                <a:solidFill>
                  <a:schemeClr val="bg2">
                    <a:lumMod val="50000"/>
                  </a:schemeClr>
                </a:solidFill>
              </a:rPr>
              <a:t>Img_unchanged.png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img1)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cv2.</a:t>
            </a:r>
            <a:r>
              <a:rPr lang="en-US" sz="45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destroyAllWindows</a:t>
            </a:r>
            <a: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6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US" sz="6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BEBF0588-E741-8F4D-A25E-06EC147B1ECA}"/>
              </a:ext>
            </a:extLst>
          </p:cNvPr>
          <p:cNvSpPr txBox="1">
            <a:spLocks/>
          </p:cNvSpPr>
          <p:nvPr/>
        </p:nvSpPr>
        <p:spPr>
          <a:xfrm>
            <a:off x="6418729" y="2080869"/>
            <a:ext cx="5638800" cy="43117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Font typeface="Garamond" pitchFamily="18" charset="0"/>
              <a:buNone/>
            </a:pP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else: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Font typeface="Garamond" pitchFamily="18" charset="0"/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cv2.</a:t>
            </a:r>
            <a:r>
              <a:rPr lang="en-US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imwrite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1800" dirty="0" err="1">
                <a:solidFill>
                  <a:schemeClr val="bg2">
                    <a:lumMod val="50000"/>
                  </a:schemeClr>
                </a:solidFill>
              </a:rPr>
              <a:t>Img_color.png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img3)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cv2.</a:t>
            </a:r>
            <a:r>
              <a:rPr lang="en-US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destroyWindow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it-IT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I1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cv2.</a:t>
            </a:r>
            <a:r>
              <a:rPr lang="en-US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waitKey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5000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Font typeface="Garamond" pitchFamily="18" charset="0"/>
              <a:buNone/>
            </a:pPr>
            <a:endParaRPr lang="en-US" sz="6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Font typeface="Garamond" pitchFamily="18" charset="0"/>
              <a:buNone/>
            </a:pPr>
            <a:endParaRPr lang="en-US" sz="6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Garamond" pitchFamily="18" charset="0"/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Garamond" pitchFamily="18" charset="0"/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Garamond" pitchFamily="18" charset="0"/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FD0DF36-5830-9B77-88B2-2342357D9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06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using Matplotlib (1)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311748"/>
          </a:xfrm>
        </p:spPr>
        <p:txBody>
          <a:bodyPr>
            <a:normAutofit/>
          </a:bodyPr>
          <a:lstStyle/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Modulo per la generazione di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grafici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(in piccola parte anche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Utilizza il modulo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 la rappresentazione di grandi array </a:t>
            </a: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sue funzionalità la rendono particolarmente adatta ad applicazioni di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calcolo scientifico</a:t>
            </a:r>
          </a:p>
          <a:p>
            <a:pPr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costituita da 3 componenti:</a:t>
            </a:r>
          </a:p>
          <a:p>
            <a:pPr lvl="1" algn="just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(interfaccia ad oggetti), utilizzata direttamente per inserire funzionalità per la creazioni di grafici nei propri script Python</a:t>
            </a:r>
          </a:p>
          <a:p>
            <a:pPr lvl="1"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Modulo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pyplot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progettato per emulare i più comuni comandi grafici di MATLAB</a:t>
            </a:r>
          </a:p>
          <a:p>
            <a:pPr lvl="1" algn="just"/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back-end (output dei grafici su varie tipologie di GUI e su diversi formati di file)</a:t>
            </a:r>
          </a:p>
        </p:txBody>
      </p:sp>
      <p:sp>
        <p:nvSpPr>
          <p:cNvPr id="4" name="AutoShape 2" descr="Risultato immagini per matplotlib">
            <a:extLst>
              <a:ext uri="{FF2B5EF4-FFF2-40B4-BE49-F238E27FC236}">
                <a16:creationId xmlns:a16="http://schemas.microsoft.com/office/drawing/2014/main" id="{EFE3D39E-F0C0-4B55-AC8B-A9E2CF6072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6" name="AutoShape 4" descr="Risultato immagini per matplotlib">
            <a:extLst>
              <a:ext uri="{FF2B5EF4-FFF2-40B4-BE49-F238E27FC236}">
                <a16:creationId xmlns:a16="http://schemas.microsoft.com/office/drawing/2014/main" id="{F07747A2-1722-400B-B81E-B1E3D43D3D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6150" name="Picture 6" descr="Risultato immagini per matplotlib">
            <a:extLst>
              <a:ext uri="{FF2B5EF4-FFF2-40B4-BE49-F238E27FC236}">
                <a16:creationId xmlns:a16="http://schemas.microsoft.com/office/drawing/2014/main" id="{FCEBD2C7-60D5-4F62-9A9F-12A7D5408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70" y="973893"/>
            <a:ext cx="2955996" cy="7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20AB7ED-1626-67E7-0564-15835781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81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3E0B076-70B2-4BA7-B180-209E6D80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1262DB-2217-4833-97B6-F2E848AE5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E31C53-2B4C-4EC3-ABBE-C7A406EE0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18" name="Segnaposto numero diapositiva 17">
            <a:extLst>
              <a:ext uri="{FF2B5EF4-FFF2-40B4-BE49-F238E27FC236}">
                <a16:creationId xmlns:a16="http://schemas.microsoft.com/office/drawing/2014/main" id="{FEC36D9F-11A9-2C39-F74D-D6CA9B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19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311748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pyplot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en-US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0)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plt.imshow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cmap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interpolation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‘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bicubic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’)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plt.xticks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([]),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plt.yticks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#to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hide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tick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X and Y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axis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plt.show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Risultato immagini per matplotlib">
            <a:extLst>
              <a:ext uri="{FF2B5EF4-FFF2-40B4-BE49-F238E27FC236}">
                <a16:creationId xmlns:a16="http://schemas.microsoft.com/office/drawing/2014/main" id="{EFE3D39E-F0C0-4B55-AC8B-A9E2CF6072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6" name="AutoShape 4" descr="Risultato immagini per matplotlib">
            <a:extLst>
              <a:ext uri="{FF2B5EF4-FFF2-40B4-BE49-F238E27FC236}">
                <a16:creationId xmlns:a16="http://schemas.microsoft.com/office/drawing/2014/main" id="{F07747A2-1722-400B-B81E-B1E3D43D3D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6150" name="Picture 6" descr="Risultato immagini per matplotlib">
            <a:extLst>
              <a:ext uri="{FF2B5EF4-FFF2-40B4-BE49-F238E27FC236}">
                <a16:creationId xmlns:a16="http://schemas.microsoft.com/office/drawing/2014/main" id="{FCEBD2C7-60D5-4F62-9A9F-12A7D5408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70" y="973893"/>
            <a:ext cx="2955996" cy="7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olo 1">
            <a:extLst>
              <a:ext uri="{FF2B5EF4-FFF2-40B4-BE49-F238E27FC236}">
                <a16:creationId xmlns:a16="http://schemas.microsoft.com/office/drawing/2014/main" id="{CA8263E3-87CF-4585-A4F9-7797991E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it-IT"/>
              <a:t>OpenCV: </a:t>
            </a:r>
            <a:r>
              <a:rPr lang="en-US"/>
              <a:t>using Matplotlib (2)</a:t>
            </a:r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291CECB2-5974-BFA5-A451-DC201491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7529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311748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pyplot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en-US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0)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plt.figure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f.add_subplot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(1, 2, 1)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plt.imshow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plt.xticks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([]),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plt.yticks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f.add_subplot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(1, 2, 2)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plt.imshow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cmap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</a:t>
            </a:r>
            <a:r>
              <a:rPr lang="it-IT" sz="18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 )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plt.xticks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([]),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plt.yticks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([])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plt.show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Risultato immagini per matplotlib">
            <a:extLst>
              <a:ext uri="{FF2B5EF4-FFF2-40B4-BE49-F238E27FC236}">
                <a16:creationId xmlns:a16="http://schemas.microsoft.com/office/drawing/2014/main" id="{EFE3D39E-F0C0-4B55-AC8B-A9E2CF6072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6" name="AutoShape 4" descr="Risultato immagini per matplotlib">
            <a:extLst>
              <a:ext uri="{FF2B5EF4-FFF2-40B4-BE49-F238E27FC236}">
                <a16:creationId xmlns:a16="http://schemas.microsoft.com/office/drawing/2014/main" id="{F07747A2-1722-400B-B81E-B1E3D43D3D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6150" name="Picture 6" descr="Risultato immagini per matplotlib">
            <a:extLst>
              <a:ext uri="{FF2B5EF4-FFF2-40B4-BE49-F238E27FC236}">
                <a16:creationId xmlns:a16="http://schemas.microsoft.com/office/drawing/2014/main" id="{FCEBD2C7-60D5-4F62-9A9F-12A7D5408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470" y="973893"/>
            <a:ext cx="2955996" cy="7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olo 1">
            <a:extLst>
              <a:ext uri="{FF2B5EF4-FFF2-40B4-BE49-F238E27FC236}">
                <a16:creationId xmlns:a16="http://schemas.microsoft.com/office/drawing/2014/main" id="{CA8263E3-87CF-4585-A4F9-7797991E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it-IT" dirty="0" err="1"/>
              <a:t>OpenCV</a:t>
            </a:r>
            <a:r>
              <a:rPr lang="it-IT" dirty="0"/>
              <a:t>: </a:t>
            </a:r>
            <a:r>
              <a:rPr lang="en-US" dirty="0"/>
              <a:t>using Matplotlib (3)</a:t>
            </a:r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2C1EDD2-0DA6-8EAA-7496-5F38D21FE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7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311748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 BENE: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l’immagine a colori caricata da OpenCV è in modalità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BGR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 Matplotlib è visualizzato in modalità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Quindi le immagini a colori non verranno visualizzate correttamente in Matplotlib se l’immagine è letta con OpenCV.</a:t>
            </a:r>
          </a:p>
          <a:p>
            <a:pPr marL="0" indent="0" algn="just">
              <a:spcBef>
                <a:spcPts val="0"/>
              </a:spcBef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cvtColor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cv2.COLOR_BGR2RGB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spcBef>
                <a:spcPts val="0"/>
              </a:spcBef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Risultato immagini per matplotlib">
            <a:extLst>
              <a:ext uri="{FF2B5EF4-FFF2-40B4-BE49-F238E27FC236}">
                <a16:creationId xmlns:a16="http://schemas.microsoft.com/office/drawing/2014/main" id="{EFE3D39E-F0C0-4B55-AC8B-A9E2CF6072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6" name="AutoShape 4" descr="Risultato immagini per matplotlib">
            <a:extLst>
              <a:ext uri="{FF2B5EF4-FFF2-40B4-BE49-F238E27FC236}">
                <a16:creationId xmlns:a16="http://schemas.microsoft.com/office/drawing/2014/main" id="{F07747A2-1722-400B-B81E-B1E3D43D3D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6150" name="Picture 6" descr="Risultato immagini per matplotlib">
            <a:extLst>
              <a:ext uri="{FF2B5EF4-FFF2-40B4-BE49-F238E27FC236}">
                <a16:creationId xmlns:a16="http://schemas.microsoft.com/office/drawing/2014/main" id="{FCEBD2C7-60D5-4F62-9A9F-12A7D5408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2244" y="642594"/>
            <a:ext cx="2955996" cy="709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olo 1">
            <a:extLst>
              <a:ext uri="{FF2B5EF4-FFF2-40B4-BE49-F238E27FC236}">
                <a16:creationId xmlns:a16="http://schemas.microsoft.com/office/drawing/2014/main" id="{CA8263E3-87CF-4585-A4F9-7797991E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it-IT" dirty="0"/>
              <a:t>OpenCV: </a:t>
            </a:r>
            <a:r>
              <a:rPr lang="en-US" dirty="0"/>
              <a:t>Matplotlib - warning!</a:t>
            </a:r>
            <a:endParaRPr lang="it-IT" dirty="0"/>
          </a:p>
        </p:txBody>
      </p:sp>
      <p:pic>
        <p:nvPicPr>
          <p:cNvPr id="8" name="Picture 2" descr="Risultato immagini per opencv python LOGO">
            <a:extLst>
              <a:ext uri="{FF2B5EF4-FFF2-40B4-BE49-F238E27FC236}">
                <a16:creationId xmlns:a16="http://schemas.microsoft.com/office/drawing/2014/main" id="{2FBA31AC-512C-EA4A-8B88-334BA208A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0820" y="1351596"/>
            <a:ext cx="2455900" cy="798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45448A1-6015-08B2-4F69-B5C574418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28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Changing</a:t>
            </a:r>
            <a:r>
              <a:rPr lang="it-IT" dirty="0"/>
              <a:t> </a:t>
            </a:r>
            <a:r>
              <a:rPr lang="it-IT" dirty="0" err="1"/>
              <a:t>Colorspaces</a:t>
            </a:r>
            <a:r>
              <a:rPr lang="it-IT" dirty="0"/>
              <a:t> (1)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mette a disposizione più di 150 conversioni di colore, tuttavia le più</a:t>
            </a: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utilizzate sono: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◦ BRG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RGB (e viceversa)</a:t>
            </a: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◦ RGB 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 viceversa)</a:t>
            </a: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◦ RGB 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HSV, ossia saturazione (e viceversa)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Funzione: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cvtColor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input_image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ove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determina il tipo di conversione.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257C017-EC50-C01F-5D07-449FFBC0F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598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Changing</a:t>
            </a:r>
            <a:r>
              <a:rPr lang="it-IT" dirty="0"/>
              <a:t> </a:t>
            </a:r>
            <a:r>
              <a:rPr lang="it-IT" dirty="0" err="1"/>
              <a:t>Colorspaces</a:t>
            </a:r>
            <a:r>
              <a:rPr lang="it-IT" dirty="0"/>
              <a:t> (2)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#from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</a:t>
            </a:r>
            <a:endParaRPr lang="it-IT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cvtColor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COLOR_RGB2GRAY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grayscale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image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channels</a:t>
            </a:r>
            <a:endParaRPr lang="it-IT" sz="2000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img2 =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cvtColor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COLOR_GRAY2BGR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plt.imshow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(img2)</a:t>
            </a:r>
          </a:p>
          <a:p>
            <a:pPr marL="0" indent="0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plt.show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6EE122A-C6BC-D977-EC3A-AC321D873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74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Accessing Image Properties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Proprietà di un’ immagine: numero di righe, colonne e canali, tipo di dati dell’immagine, numero di pixel, ecc.</a:t>
            </a:r>
          </a:p>
          <a:p>
            <a:pPr fontAlgn="base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 dell’immagine: img.</a:t>
            </a:r>
            <a:r>
              <a:rPr lang="it-IT" sz="18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Restituisce una tupla di numero di righe, colonne e canali se l’immagine è a colori (img in scala di grigio, solo numero di righe e colonne):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it-IT" sz="16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(412, 412, 4)</a:t>
            </a:r>
          </a:p>
          <a:p>
            <a:pPr fontAlgn="base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Numero totale di elementi: img.</a:t>
            </a:r>
            <a:r>
              <a:rPr lang="it-IT" sz="18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it-IT" sz="16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678976</a:t>
            </a:r>
          </a:p>
          <a:p>
            <a:pPr fontAlgn="base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 di dati immagine: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it-IT" sz="1800" b="1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dtype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it-IT" sz="16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dtype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uint8</a:t>
            </a:r>
          </a:p>
          <a:p>
            <a:pPr marL="0" indent="0" fontAlgn="base">
              <a:buNone/>
            </a:pP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FB43849-A20B-8579-64C3-03F198FF7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00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and Merging </a:t>
            </a:r>
            <a:br>
              <a:rPr lang="en-US" dirty="0"/>
            </a:br>
            <a:r>
              <a:rPr lang="en-US" dirty="0"/>
              <a:t>Image Channels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volte è necessario lavorare </a:t>
            </a:r>
            <a:r>
              <a:rPr lang="it-IT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separatamente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sui canali 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dell’immagine. In alternativa, potrebbe essere necessario </a:t>
            </a:r>
            <a:r>
              <a:rPr lang="it-IT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unire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 singoli canali.</a:t>
            </a:r>
          </a:p>
          <a:p>
            <a:pPr marL="0" indent="0" fontAlgn="base">
              <a:buNone/>
            </a:pPr>
            <a:endParaRPr lang="it-IT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b,g,r = cv2.</a:t>
            </a:r>
            <a:r>
              <a:rPr lang="it-IT" sz="22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split</a:t>
            </a: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(img)</a:t>
            </a:r>
            <a:b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 = cv2.</a:t>
            </a:r>
            <a:r>
              <a:rPr lang="it-IT" sz="22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merge</a:t>
            </a: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((b,g,r))</a:t>
            </a:r>
          </a:p>
          <a:p>
            <a:pPr marL="0" indent="0" fontAlgn="base">
              <a:buNone/>
            </a:pPr>
            <a:endParaRPr lang="it-IT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cv2.split () è un’operazione costosa (in termini di tempo)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A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lternativa: indicizzazione Numpy. </a:t>
            </a: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53D3CFC-1AFC-CA59-B9B8-FFE2963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913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and Modifying </a:t>
            </a:r>
            <a:br>
              <a:rPr lang="en-US" dirty="0"/>
            </a:br>
            <a:r>
              <a:rPr lang="en-US" dirty="0"/>
              <a:t>pixel values (1)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 fontScale="92500"/>
          </a:bodyPr>
          <a:lstStyle/>
          <a:p>
            <a:pPr marL="0" indent="0" fontAlgn="base">
              <a:buNone/>
            </a:pPr>
            <a:r>
              <a:rPr lang="it-IT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Carichiamo prima un’immagine a colori: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endParaRPr lang="en-US" sz="3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 = cv2.</a:t>
            </a:r>
            <a:r>
              <a:rPr lang="en-US" sz="2400" dirty="0">
                <a:solidFill>
                  <a:srgbClr val="8A21C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400" dirty="0" err="1">
                <a:solidFill>
                  <a:srgbClr val="E8E2E5">
                    <a:lumMod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’, 1)</a:t>
            </a:r>
          </a:p>
          <a:p>
            <a:pPr marL="0" indent="0" algn="just" fontAlgn="base">
              <a:buNone/>
            </a:pPr>
            <a:b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possibile accedere a un valore di pixel mediante le sue coordinate di riga e colonna. </a:t>
            </a:r>
          </a:p>
          <a:p>
            <a:pPr marL="0" indent="0" algn="just" fontAlgn="base">
              <a:buNone/>
            </a:pP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9B32164-AA18-AB13-7AF5-5CDFDBDA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178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and Modifying </a:t>
            </a:r>
            <a:br>
              <a:rPr lang="en-US" dirty="0"/>
            </a:br>
            <a:r>
              <a:rPr lang="en-US" dirty="0"/>
              <a:t>pixel values (2)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l’immagine BGR, si restituisce una matrice di valori Blu, Verde, Rosso. Per l’immagine in scala di grigi, viene restituita solo l’intensità corrispondente: </a:t>
            </a:r>
          </a:p>
          <a:p>
            <a:pPr marL="0" indent="0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px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img[100,100]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px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[157 166 200]</a:t>
            </a:r>
          </a:p>
          <a:p>
            <a:pPr marL="0" indent="0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#accessing only blue pixel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213B0B5-D076-1C0D-24BB-862AE2CD6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505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and Modifying </a:t>
            </a:r>
            <a:br>
              <a:rPr lang="en-US" dirty="0"/>
            </a:br>
            <a:r>
              <a:rPr lang="en-US" dirty="0"/>
              <a:t>pixel values (2)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l’immagine BGR, si restituisce una matrice di valori Blu, Verde, Rosso. Per l’immagine in scala di grigi, viene restituita solo l’intensità corrispondente: </a:t>
            </a:r>
          </a:p>
          <a:p>
            <a:pPr marL="0" indent="0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px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img[100,100]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px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[157 166 200]</a:t>
            </a:r>
          </a:p>
          <a:p>
            <a:pPr marL="0" indent="0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#accessing only blue pixel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 = img[100,100,0]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(blue)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157</a:t>
            </a: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1AD4A0-6B57-328F-3051-D58E39F4C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91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827916" y="889519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modello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un modello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additivo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 cui i colori vengono creati combinando diverse intensità di rosso, verde e blu. È utilizzato nei display digitali e nelle immagini acquisite da fotocamere e scanner.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5193CBE3-7F2D-8E8D-403A-0AE60A14B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6090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and Modifying </a:t>
            </a:r>
            <a:br>
              <a:rPr lang="en-US" dirty="0"/>
            </a:br>
            <a:r>
              <a:rPr lang="en-US" dirty="0"/>
              <a:t>pixel values (3)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possibile modificare i valori dei pixel allo stesso modo: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[100,100] = [255,255,255]</a:t>
            </a:r>
          </a:p>
          <a:p>
            <a:pPr marL="0" indent="0" fontAlgn="base">
              <a:buNone/>
            </a:pP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[100,100])</a:t>
            </a:r>
          </a:p>
          <a:p>
            <a:pPr marL="0" indent="0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[255 255 255]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Nota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una libreria ottimizzata per calcoli di array veloci. Quindi, modificando l’accesso di ogni singolo pixel, il processo risulterà molto più lento.</a:t>
            </a: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C42EE8C-1E15-0B92-7913-4077D7647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9741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and Modifying </a:t>
            </a:r>
            <a:br>
              <a:rPr lang="en-US" dirty="0"/>
            </a:br>
            <a:r>
              <a:rPr lang="en-US" dirty="0"/>
              <a:t>pixel values (4)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l’accesso ai singoli pixel, i metodi di array Numpy, </a:t>
            </a:r>
            <a:r>
              <a:rPr lang="it-IT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array.item</a:t>
            </a:r>
            <a:r>
              <a:rPr lang="it-IT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e </a:t>
            </a:r>
            <a:r>
              <a:rPr lang="it-IT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array.itemset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sono considerati migliori. Ma restituisce sempre uno scalare. Quindi, volendo accedere a tutti i valori B, G, R, è necessario invocare </a:t>
            </a:r>
            <a:r>
              <a:rPr lang="it-IT" sz="2000" b="1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array.item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separatamente per tutti.</a:t>
            </a:r>
          </a:p>
          <a:p>
            <a:pPr marL="0" indent="0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#accessing RED value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img.item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(10,10,2))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59</a:t>
            </a:r>
          </a:p>
          <a:p>
            <a:pPr marL="0" indent="0" fontAlgn="base">
              <a:buNone/>
            </a:pP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#modifying RED value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img.itemset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((10,10,2),100)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img.item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(10,10,2))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</a:p>
          <a:p>
            <a:pPr marL="0" indent="0" fontAlgn="base">
              <a:buNone/>
            </a:pP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6908765-AC4F-1FB0-E4B8-E1CC6791F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010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Image ROI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it-IT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 of Interest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ottenuto mediante l’indicizzazione 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indent="0" algn="just" fontAlgn="base">
              <a:buNone/>
            </a:pP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Esempio: qui selezioniamo la palla e la copiamo in un’altra regione nell’immagine:</a:t>
            </a:r>
          </a:p>
          <a:p>
            <a:pPr marL="0" indent="0" fontAlgn="base">
              <a:buNone/>
            </a:pPr>
            <a:b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ball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img[280:340, 330:390]</a:t>
            </a:r>
            <a:b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[273:333, 100:160] =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ball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>
            <a:extLst>
              <a:ext uri="{FF2B5EF4-FFF2-40B4-BE49-F238E27FC236}">
                <a16:creationId xmlns:a16="http://schemas.microsoft.com/office/drawing/2014/main" id="{EA2D2219-7295-4B15-A402-948FDE480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950" y="3429000"/>
            <a:ext cx="4286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D01C1EA-9D4F-FF7C-7352-120D977FE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551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Borders for </a:t>
            </a:r>
            <a:br>
              <a:rPr lang="en-US" dirty="0"/>
            </a:br>
            <a:r>
              <a:rPr lang="en-US" dirty="0"/>
              <a:t>Images (1)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Creazione di un bordo attorno all’immagine: funzione 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copyMakeBorder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(). 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Accetta i seguenti argomenti:</a:t>
            </a:r>
          </a:p>
          <a:p>
            <a:pPr algn="just" fontAlgn="base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src,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immagine di input</a:t>
            </a:r>
          </a:p>
          <a:p>
            <a:pPr algn="just" fontAlgn="base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top, bottom, left, right,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larghezza del bordo in numero di pixel nelle direzioni corrispondenti</a:t>
            </a:r>
          </a:p>
          <a:p>
            <a:pPr algn="just" fontAlgn="base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borderType,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flag che definisce il tipo di bordo da aggiungere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</a:p>
          <a:p>
            <a:pPr algn="just" fontAlgn="base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2FDE13-16AD-6799-40C5-19CA4CBBF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648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Borders for </a:t>
            </a:r>
            <a:br>
              <a:rPr lang="en-US" dirty="0"/>
            </a:br>
            <a:r>
              <a:rPr lang="en-US" dirty="0"/>
              <a:t>Images (2)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borderType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31520" lvl="1" indent="-457200" algn="just" fontAlgn="base">
              <a:buFont typeface="+mj-lt"/>
              <a:buAutoNum type="arabicPeriod"/>
            </a:pPr>
            <a:r>
              <a:rPr lang="it-IT" sz="1800" b="1" dirty="0"/>
              <a:t>cv2.</a:t>
            </a:r>
            <a:r>
              <a:rPr lang="it-IT" sz="1800" b="1" dirty="0">
                <a:solidFill>
                  <a:schemeClr val="accent6"/>
                </a:solidFill>
              </a:rPr>
              <a:t>BORDER_CONSTANT </a:t>
            </a:r>
            <a:r>
              <a:rPr lang="it-IT" sz="1800" b="1" dirty="0"/>
              <a:t>- </a:t>
            </a:r>
            <a:r>
              <a:rPr lang="it-IT" sz="1800" dirty="0"/>
              <a:t>Aggiunge un bordo colorato costante. Il colore di tale bordo può essere dato come argomento successivo</a:t>
            </a:r>
          </a:p>
          <a:p>
            <a:pPr marL="731520" lvl="1" indent="-457200" algn="just" fontAlgn="base">
              <a:buFont typeface="+mj-lt"/>
              <a:buAutoNum type="arabicPeriod"/>
            </a:pPr>
            <a:r>
              <a:rPr lang="it-IT" sz="1800" b="1" dirty="0"/>
              <a:t>cv2.</a:t>
            </a:r>
            <a:r>
              <a:rPr lang="it-IT" sz="1800" b="1" dirty="0">
                <a:solidFill>
                  <a:schemeClr val="accent6"/>
                </a:solidFill>
              </a:rPr>
              <a:t>BORDER_REFLECT</a:t>
            </a:r>
            <a:r>
              <a:rPr lang="it-IT" sz="1800" dirty="0">
                <a:solidFill>
                  <a:schemeClr val="accent6"/>
                </a:solidFill>
              </a:rPr>
              <a:t> </a:t>
            </a:r>
            <a:r>
              <a:rPr lang="it-IT" sz="1800" dirty="0"/>
              <a:t>- Il bordo sarà riflesso speculare degli elementi del bordo </a:t>
            </a:r>
            <a:endParaRPr lang="it-IT" sz="1800" b="1" dirty="0"/>
          </a:p>
          <a:p>
            <a:pPr marL="731520" lvl="1" indent="-457200" algn="just" fontAlgn="base">
              <a:buFont typeface="+mj-lt"/>
              <a:buAutoNum type="arabicPeriod"/>
            </a:pPr>
            <a:r>
              <a:rPr lang="it-IT" sz="1800" b="1" dirty="0"/>
              <a:t>cv2.</a:t>
            </a:r>
            <a:r>
              <a:rPr lang="it-IT" sz="1800" b="1" dirty="0">
                <a:solidFill>
                  <a:schemeClr val="accent6"/>
                </a:solidFill>
              </a:rPr>
              <a:t>BORDER_REFLECT_101</a:t>
            </a:r>
            <a:r>
              <a:rPr lang="it-IT" sz="1800" dirty="0">
                <a:solidFill>
                  <a:schemeClr val="accent6"/>
                </a:solidFill>
              </a:rPr>
              <a:t> </a:t>
            </a:r>
            <a:r>
              <a:rPr lang="it-IT" sz="1800" dirty="0"/>
              <a:t>- Come sopra, ma con una leggera modifica</a:t>
            </a:r>
          </a:p>
          <a:p>
            <a:pPr marL="731520" lvl="1" indent="-457200" algn="just" fontAlgn="base">
              <a:buFont typeface="+mj-lt"/>
              <a:buAutoNum type="arabicPeriod"/>
            </a:pPr>
            <a:r>
              <a:rPr lang="it-IT" sz="1800" b="1" dirty="0"/>
              <a:t>cv2.</a:t>
            </a:r>
            <a:r>
              <a:rPr lang="it-IT" sz="1800" b="1" dirty="0">
                <a:solidFill>
                  <a:schemeClr val="accent6"/>
                </a:solidFill>
              </a:rPr>
              <a:t>BORDER_REPLICATE</a:t>
            </a:r>
            <a:r>
              <a:rPr lang="it-IT" sz="1800" dirty="0">
                <a:solidFill>
                  <a:schemeClr val="accent6"/>
                </a:solidFill>
              </a:rPr>
              <a:t> </a:t>
            </a:r>
            <a:r>
              <a:rPr lang="it-IT" sz="1800" dirty="0"/>
              <a:t>- L'ultimo elemento viene replicato «in tutto»</a:t>
            </a:r>
          </a:p>
          <a:p>
            <a:pPr marL="731520" lvl="1" indent="-457200" algn="just" fontAlgn="base">
              <a:buFont typeface="+mj-lt"/>
              <a:buAutoNum type="arabicPeriod"/>
            </a:pPr>
            <a:r>
              <a:rPr lang="it-IT" sz="1800" b="1" dirty="0"/>
              <a:t>cv2.</a:t>
            </a:r>
            <a:r>
              <a:rPr lang="it-IT" sz="1800" b="1" dirty="0">
                <a:solidFill>
                  <a:schemeClr val="accent6"/>
                </a:solidFill>
              </a:rPr>
              <a:t>BORDER_WRAP</a:t>
            </a:r>
            <a:r>
              <a:rPr lang="it-IT" sz="1800" dirty="0">
                <a:solidFill>
                  <a:schemeClr val="accent6"/>
                </a:solidFill>
              </a:rPr>
              <a:t> </a:t>
            </a:r>
          </a:p>
          <a:p>
            <a:pPr marL="274320" lvl="1" indent="0" algn="just" fontAlgn="base">
              <a:buNone/>
            </a:pPr>
            <a:endParaRPr lang="it-IT" sz="1800" dirty="0">
              <a:solidFill>
                <a:schemeClr val="accent6"/>
              </a:solidFill>
            </a:endParaRPr>
          </a:p>
          <a:p>
            <a:pPr marL="274320" lvl="1" indent="0" algn="just" fontAlgn="base">
              <a:buNone/>
            </a:pPr>
            <a:endParaRPr lang="it-IT" sz="1800" dirty="0">
              <a:solidFill>
                <a:schemeClr val="accent6"/>
              </a:solidFill>
            </a:endParaRPr>
          </a:p>
          <a:p>
            <a:pPr marL="274320" lvl="1" indent="0" algn="just" fontAlgn="base">
              <a:buNone/>
            </a:pPr>
            <a:endParaRPr lang="it-IT" sz="19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</a:p>
          <a:p>
            <a:pPr algn="just" fontAlgn="base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7A06A2-1ED1-FA10-54AB-D0B1E204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283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Borders for </a:t>
            </a:r>
            <a:br>
              <a:rPr lang="en-US" dirty="0"/>
            </a:br>
            <a:r>
              <a:rPr lang="en-US" dirty="0"/>
              <a:t>Images (3)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pyplot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it-IT" dirty="0"/>
              <a:t>COLOR = [0,0,0]</a:t>
            </a:r>
            <a:endParaRPr lang="en-US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img1 = cv2.</a:t>
            </a:r>
            <a:r>
              <a:rPr lang="en-US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it-IT" dirty="0"/>
              <a:t>replicate = cv2.</a:t>
            </a:r>
            <a:r>
              <a:rPr lang="it-IT" dirty="0">
                <a:solidFill>
                  <a:schemeClr val="accent6"/>
                </a:solidFill>
              </a:rPr>
              <a:t>copyMakeBorder</a:t>
            </a:r>
            <a:r>
              <a:rPr lang="it-IT" dirty="0"/>
              <a:t>(img1,50,50,50,50,cv2.</a:t>
            </a:r>
            <a:r>
              <a:rPr lang="it-IT" dirty="0">
                <a:solidFill>
                  <a:schemeClr val="accent6"/>
                </a:solidFill>
              </a:rPr>
              <a:t>BORDER_REPLICATE</a:t>
            </a:r>
            <a:r>
              <a:rPr lang="it-IT" dirty="0"/>
              <a:t>)</a:t>
            </a:r>
            <a:br>
              <a:rPr lang="it-IT" dirty="0"/>
            </a:br>
            <a:r>
              <a:rPr lang="it-IT" dirty="0" err="1"/>
              <a:t>reflect</a:t>
            </a:r>
            <a:r>
              <a:rPr lang="it-IT" dirty="0"/>
              <a:t> = cv2.</a:t>
            </a:r>
            <a:r>
              <a:rPr lang="it-IT" dirty="0">
                <a:solidFill>
                  <a:schemeClr val="accent6"/>
                </a:solidFill>
              </a:rPr>
              <a:t>copyMakeBorder</a:t>
            </a:r>
            <a:r>
              <a:rPr lang="it-IT" dirty="0"/>
              <a:t>(img1,50,50,50,50,cv2.</a:t>
            </a:r>
            <a:r>
              <a:rPr lang="it-IT" dirty="0">
                <a:solidFill>
                  <a:schemeClr val="accent6"/>
                </a:solidFill>
              </a:rPr>
              <a:t>BORDER_REFLECT</a:t>
            </a:r>
            <a:r>
              <a:rPr lang="it-IT" dirty="0"/>
              <a:t>)</a:t>
            </a:r>
            <a:br>
              <a:rPr lang="it-IT" dirty="0"/>
            </a:br>
            <a:r>
              <a:rPr lang="it-IT" dirty="0"/>
              <a:t>reflect101 = cv2.</a:t>
            </a:r>
            <a:r>
              <a:rPr lang="it-IT" dirty="0">
                <a:solidFill>
                  <a:schemeClr val="accent6"/>
                </a:solidFill>
              </a:rPr>
              <a:t>copyMakeBorder</a:t>
            </a:r>
            <a:r>
              <a:rPr lang="it-IT" dirty="0"/>
              <a:t>(img1,50,50,50,50,cv2.</a:t>
            </a:r>
            <a:r>
              <a:rPr lang="it-IT" dirty="0">
                <a:solidFill>
                  <a:schemeClr val="accent6"/>
                </a:solidFill>
              </a:rPr>
              <a:t>BORDER_REFLECT_101</a:t>
            </a:r>
            <a:r>
              <a:rPr lang="it-IT" dirty="0"/>
              <a:t>)</a:t>
            </a:r>
            <a:br>
              <a:rPr lang="it-IT" dirty="0"/>
            </a:br>
            <a:r>
              <a:rPr lang="it-IT" dirty="0" err="1"/>
              <a:t>wrap</a:t>
            </a:r>
            <a:r>
              <a:rPr lang="it-IT" dirty="0"/>
              <a:t> = cv2.</a:t>
            </a:r>
            <a:r>
              <a:rPr lang="it-IT" dirty="0">
                <a:solidFill>
                  <a:schemeClr val="accent6"/>
                </a:solidFill>
              </a:rPr>
              <a:t>copyMakeBorder</a:t>
            </a:r>
            <a:r>
              <a:rPr lang="it-IT" dirty="0"/>
              <a:t>(img1,50,50,50,50,cv2.</a:t>
            </a:r>
            <a:r>
              <a:rPr lang="it-IT" dirty="0">
                <a:solidFill>
                  <a:schemeClr val="accent6"/>
                </a:solidFill>
              </a:rPr>
              <a:t>BORDER_WRAP</a:t>
            </a:r>
            <a:r>
              <a:rPr lang="it-IT" dirty="0"/>
              <a:t>)</a:t>
            </a:r>
            <a:br>
              <a:rPr lang="it-IT" dirty="0"/>
            </a:br>
            <a:r>
              <a:rPr lang="it-IT" dirty="0" err="1"/>
              <a:t>constant</a:t>
            </a:r>
            <a:r>
              <a:rPr lang="it-IT" dirty="0"/>
              <a:t>=cv2.</a:t>
            </a:r>
            <a:r>
              <a:rPr lang="it-IT" dirty="0">
                <a:solidFill>
                  <a:schemeClr val="accent6"/>
                </a:solidFill>
              </a:rPr>
              <a:t>copyMakeBorder</a:t>
            </a:r>
            <a:r>
              <a:rPr lang="it-IT" dirty="0"/>
              <a:t>(img1,50,50,50,50,cv2.</a:t>
            </a:r>
            <a:r>
              <a:rPr lang="it-IT" dirty="0">
                <a:solidFill>
                  <a:schemeClr val="accent6"/>
                </a:solidFill>
              </a:rPr>
              <a:t>BORDER_CONSTANT</a:t>
            </a:r>
            <a:r>
              <a:rPr lang="it-IT" dirty="0"/>
              <a:t>,value=COLOR)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(231),</a:t>
            </a:r>
            <a:r>
              <a:rPr lang="it-IT" dirty="0" err="1"/>
              <a:t>plt.imshow</a:t>
            </a:r>
            <a:r>
              <a:rPr lang="it-IT" dirty="0"/>
              <a:t>(img1,'</a:t>
            </a:r>
            <a:r>
              <a:rPr lang="it-IT" dirty="0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('ORIGINAL')</a:t>
            </a:r>
            <a:br>
              <a:rPr lang="it-IT" dirty="0"/>
            </a:b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(232),</a:t>
            </a:r>
            <a:r>
              <a:rPr lang="it-IT" dirty="0" err="1"/>
              <a:t>plt.imshow</a:t>
            </a:r>
            <a:r>
              <a:rPr lang="it-IT" dirty="0"/>
              <a:t>(replicate,'</a:t>
            </a:r>
            <a:r>
              <a:rPr lang="it-IT" dirty="0" err="1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('REPLICATE')</a:t>
            </a:r>
            <a:br>
              <a:rPr lang="it-IT" dirty="0"/>
            </a:b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(233),</a:t>
            </a:r>
            <a:r>
              <a:rPr lang="it-IT" dirty="0" err="1"/>
              <a:t>plt.imshow</a:t>
            </a:r>
            <a:r>
              <a:rPr lang="it-IT" dirty="0"/>
              <a:t>(</a:t>
            </a:r>
            <a:r>
              <a:rPr lang="it-IT" dirty="0" err="1"/>
              <a:t>reflect</a:t>
            </a:r>
            <a:r>
              <a:rPr lang="it-IT" dirty="0"/>
              <a:t>,'</a:t>
            </a:r>
            <a:r>
              <a:rPr lang="it-IT" dirty="0" err="1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('REFLECT')</a:t>
            </a:r>
            <a:br>
              <a:rPr lang="it-IT" dirty="0"/>
            </a:b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(234),</a:t>
            </a:r>
            <a:r>
              <a:rPr lang="it-IT" dirty="0" err="1"/>
              <a:t>plt.imshow</a:t>
            </a:r>
            <a:r>
              <a:rPr lang="it-IT" dirty="0"/>
              <a:t>(reflect101,'</a:t>
            </a:r>
            <a:r>
              <a:rPr lang="it-IT" dirty="0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('REFLECT_101')</a:t>
            </a:r>
            <a:br>
              <a:rPr lang="it-IT" dirty="0"/>
            </a:b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(235),</a:t>
            </a:r>
            <a:r>
              <a:rPr lang="it-IT" dirty="0" err="1"/>
              <a:t>plt.imshow</a:t>
            </a:r>
            <a:r>
              <a:rPr lang="it-IT" dirty="0"/>
              <a:t>(</a:t>
            </a:r>
            <a:r>
              <a:rPr lang="it-IT" dirty="0" err="1"/>
              <a:t>wrap</a:t>
            </a:r>
            <a:r>
              <a:rPr lang="it-IT" dirty="0"/>
              <a:t>,'</a:t>
            </a:r>
            <a:r>
              <a:rPr lang="it-IT" dirty="0" err="1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('WRAP')</a:t>
            </a:r>
            <a:br>
              <a:rPr lang="it-IT" dirty="0"/>
            </a:br>
            <a:r>
              <a:rPr lang="it-IT" dirty="0" err="1"/>
              <a:t>plt.</a:t>
            </a:r>
            <a:r>
              <a:rPr lang="it-IT" dirty="0" err="1">
                <a:solidFill>
                  <a:schemeClr val="accent6"/>
                </a:solidFill>
              </a:rPr>
              <a:t>subplot</a:t>
            </a:r>
            <a:r>
              <a:rPr lang="it-IT" dirty="0"/>
              <a:t>(236),</a:t>
            </a:r>
            <a:r>
              <a:rPr lang="it-IT" dirty="0" err="1"/>
              <a:t>plt.imshow</a:t>
            </a:r>
            <a:r>
              <a:rPr lang="it-IT" dirty="0"/>
              <a:t>(</a:t>
            </a:r>
            <a:r>
              <a:rPr lang="it-IT" dirty="0" err="1"/>
              <a:t>constant</a:t>
            </a:r>
            <a:r>
              <a:rPr lang="it-IT" dirty="0"/>
              <a:t>,'</a:t>
            </a:r>
            <a:r>
              <a:rPr lang="it-IT" dirty="0" err="1">
                <a:solidFill>
                  <a:schemeClr val="bg2">
                    <a:lumMod val="50000"/>
                  </a:schemeClr>
                </a:solidFill>
              </a:rPr>
              <a:t>gray</a:t>
            </a:r>
            <a:r>
              <a:rPr lang="it-IT" dirty="0"/>
              <a:t>'),</a:t>
            </a:r>
            <a:r>
              <a:rPr lang="it-IT" dirty="0" err="1"/>
              <a:t>plt.title</a:t>
            </a:r>
            <a:r>
              <a:rPr lang="it-IT" dirty="0"/>
              <a:t>('CONSTANT')</a:t>
            </a:r>
            <a:br>
              <a:rPr lang="it-IT" dirty="0"/>
            </a:br>
            <a:r>
              <a:rPr lang="it-IT" dirty="0" err="1"/>
              <a:t>plt.show</a:t>
            </a:r>
            <a:r>
              <a:rPr lang="it-IT" dirty="0"/>
              <a:t>()</a:t>
            </a: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75236C2-3981-7022-7C12-3970EDB7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74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scaling (1)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SCALING: ridimensionamento dell'immagine</a:t>
            </a:r>
          </a:p>
          <a:p>
            <a:pPr marL="0" indent="0" algn="just" fontAlgn="base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Funzione: cv2.</a:t>
            </a:r>
            <a:r>
              <a:rPr lang="it-IT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resize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dimensione dell'immagine può essere specificata manualmente o è possibile specificare il fattore di 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scaling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metodi di interpolazione preferibili sono: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INTER_AREA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riduzione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INTER_CUBIC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INTER_LINEAR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l’ingrandimento</a:t>
            </a: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Default: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INTER_LINEAR                        </a:t>
            </a:r>
          </a:p>
          <a:p>
            <a:pPr marL="0" indent="0" algn="just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3C29936-8394-7B71-406E-7B86E2413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700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scaling (2)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funzione cv2.</a:t>
            </a:r>
            <a:r>
              <a:rPr lang="it-IT" sz="22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resize</a:t>
            </a: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accetta i seguenti argomenti:</a:t>
            </a:r>
          </a:p>
          <a:p>
            <a:pPr algn="just" fontAlgn="base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src,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immagine di input</a:t>
            </a:r>
          </a:p>
          <a:p>
            <a:pPr algn="just" fontAlgn="base"/>
            <a:r>
              <a:rPr lang="it-IT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dsize</a:t>
            </a:r>
            <a:r>
              <a:rPr lang="it-IT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dimensione desiderata per l’output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fx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fattore di scala lungo l'asse orizzontale</a:t>
            </a:r>
          </a:p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fy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fattore di scala lungo l'asse verticale</a:t>
            </a:r>
          </a:p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interpolation</a:t>
            </a: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</a:p>
          <a:p>
            <a:pPr algn="just" fontAlgn="base"/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AF3379-12D6-B3DE-E1B4-B71DE5AF0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125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scaling (3)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endParaRPr lang="en-US" sz="2400" dirty="0">
              <a:solidFill>
                <a:srgbClr val="294DCD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en-US" sz="2400" dirty="0">
                <a:solidFill>
                  <a:srgbClr val="8A21C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400" dirty="0" err="1">
                <a:solidFill>
                  <a:srgbClr val="E8E2E5">
                    <a:lumMod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’, 1)</a:t>
            </a:r>
          </a:p>
          <a:p>
            <a:pPr marL="0" indent="0" algn="just" fontAlgn="base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 = cv2.</a:t>
            </a:r>
            <a:r>
              <a:rPr lang="it-IT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resize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None, </a:t>
            </a: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fx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=2, </a:t>
            </a: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fy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=2, </a:t>
            </a: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interpolation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it-IT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INTER_CUBIC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6DA0FFE-6A14-32CE-935B-D7449E733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931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scaling (4)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294DC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example.jpg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height, width =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en-US" sz="24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[:2]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 = cv2.</a:t>
            </a:r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resize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(2*width, 2*height), interpolation = cv2.</a:t>
            </a:r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INTER_CUBIC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en-US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imshow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('image’, res)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cv2.waitKey(0)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cv2.destroyAllWindows()</a:t>
            </a: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063CA4-2380-A056-7171-9CB884C8D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98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827916" y="889519"/>
            <a:ext cx="5640044" cy="116293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Utilizzato nella stampa, è un modello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sottrattivo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basato sulla sovrapposizione di inchiostri.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1511789D-FB6D-1242-A3DB-EBA56AF5C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3506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Translation (1)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Traslazione: 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cv2.</a:t>
            </a:r>
            <a:r>
              <a:rPr lang="it-IT" sz="24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warpAffine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endParaRPr lang="it-IT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funzione cv2.</a:t>
            </a:r>
            <a:r>
              <a:rPr lang="it-IT" sz="20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warpAffine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accetta i seguenti argomenti:</a:t>
            </a:r>
          </a:p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immagine di input</a:t>
            </a:r>
          </a:p>
          <a:p>
            <a:pPr algn="just" fontAlgn="base"/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 di trasformazione 2x3</a:t>
            </a:r>
          </a:p>
          <a:p>
            <a:pPr algn="just" fontAlgn="base"/>
            <a:r>
              <a:rPr lang="it-IT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dsize</a:t>
            </a:r>
            <a:r>
              <a:rPr lang="it-IT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taglia dell’immagine di output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FEC3B4B-F649-CD2A-8624-1B760B59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217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Translation (2)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it-IT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Traslazione: 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funzione cv2.</a:t>
            </a:r>
            <a:r>
              <a:rPr lang="it-IT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warpAffine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 esempio, per uno 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shift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(100, 50):</a:t>
            </a:r>
          </a:p>
          <a:p>
            <a:pPr marL="0" indent="0" algn="just">
              <a:buNone/>
            </a:pP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cols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can =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img.shape</a:t>
            </a: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= np.</a:t>
            </a:r>
            <a:r>
              <a:rPr lang="it-IT" sz="16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float32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([[1,0,100],[0,1,50]])</a:t>
            </a:r>
          </a:p>
          <a:p>
            <a:pPr marL="0" indent="0" algn="just">
              <a:buNone/>
            </a:pP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it-IT" sz="16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warpAffine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M, (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cols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pPr marL="0" indent="0" algn="just">
              <a:buNone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cv2.imshow('</a:t>
            </a:r>
            <a:r>
              <a:rPr lang="it-IT" sz="16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 </a:t>
            </a:r>
            <a:r>
              <a:rPr lang="it-IT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dst</a:t>
            </a: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 algn="just">
              <a:buNone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cv2.waitKey(0)</a:t>
            </a:r>
          </a:p>
          <a:p>
            <a:pPr marL="0" indent="0" algn="just">
              <a:buNone/>
            </a:pPr>
            <a:r>
              <a:rPr lang="it-IT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cv2.destroyAllWindows()</a:t>
            </a:r>
          </a:p>
          <a:p>
            <a:pPr marL="0" indent="0" algn="just">
              <a:buNone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è la matrice di traslazione 2x3, le prime due colonne rappresentano la matrice unità, l’ultima il vettore traslazione.</a:t>
            </a:r>
          </a:p>
          <a:p>
            <a:pPr marL="0" indent="0" algn="just">
              <a:buNone/>
            </a:pP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np.float32 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è la conversione nell’array utilizzabile in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warpAffine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(Single </a:t>
            </a:r>
            <a:r>
              <a:rPr lang="it-IT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  <a:r>
              <a:rPr 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float).</a:t>
            </a: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5" descr="Immagine che contiene testo, persona, interni, portatile&#10;&#10;Descrizione generata automaticamente">
            <a:extLst>
              <a:ext uri="{FF2B5EF4-FFF2-40B4-BE49-F238E27FC236}">
                <a16:creationId xmlns:a16="http://schemas.microsoft.com/office/drawing/2014/main" id="{3AD91556-2E3A-1442-BD73-A28567F1C5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5" r="1743"/>
          <a:stretch/>
        </p:blipFill>
        <p:spPr>
          <a:xfrm>
            <a:off x="7002045" y="2316479"/>
            <a:ext cx="2842995" cy="3032879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95430E-71C9-6FF8-8D76-5D79FD350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99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Rotation (1)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EB142E0C-0F5F-4C56-B785-4CDCF47B02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6800" y="2103119"/>
                <a:ext cx="10058400" cy="4339883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:r>
                  <a:rPr lang="it-IT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Rotazione: </a:t>
                </a:r>
                <a:r>
                  <a:rPr lang="it-IT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funzioni cv2.</a:t>
                </a:r>
                <a:r>
                  <a:rPr lang="it-IT" sz="2400" dirty="0">
                    <a:solidFill>
                      <a:schemeClr val="accent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getRotationMatrix2D</a:t>
                </a:r>
                <a:r>
                  <a:rPr lang="it-IT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() &amp; cv2.</a:t>
                </a:r>
                <a:r>
                  <a:rPr lang="it-IT" sz="2400" dirty="0">
                    <a:solidFill>
                      <a:schemeClr val="accent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warpAffine</a:t>
                </a:r>
                <a:r>
                  <a:rPr lang="it-IT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()</a:t>
                </a:r>
              </a:p>
              <a:p>
                <a:pPr marL="0" indent="0" algn="just" fontAlgn="base">
                  <a:buNone/>
                </a:pPr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 funzione cv2.</a:t>
                </a:r>
                <a:r>
                  <a:rPr lang="it-IT" sz="2000" dirty="0">
                    <a:solidFill>
                      <a:schemeClr val="accent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getRotationMatrix2D</a:t>
                </a:r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() accetta i seguenti argomenti:</a:t>
                </a:r>
              </a:p>
              <a:p>
                <a:pPr algn="just" fontAlgn="base"/>
                <a:r>
                  <a:rPr lang="it-IT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center, </a:t>
                </a:r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centro di rotazione</a:t>
                </a:r>
              </a:p>
              <a:p>
                <a:pPr algn="just" fontAlgn="base"/>
                <a14:m>
                  <m:oMath xmlns:m="http://schemas.openxmlformats.org/officeDocument/2006/math">
                    <m:r>
                      <a:rPr lang="it-IT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𝜃</m:t>
                    </m:r>
                  </m:oMath>
                </a14:m>
                <a:r>
                  <a:rPr lang="it-IT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angolo di rotazione</a:t>
                </a:r>
              </a:p>
              <a:p>
                <a:pPr algn="just" fontAlgn="base"/>
                <a:r>
                  <a:rPr lang="it-IT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scale, </a:t>
                </a:r>
                <a:r>
                  <a:rPr lang="it-IT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fattore di </a:t>
                </a:r>
                <a:r>
                  <a:rPr lang="it-IT" sz="2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scaling</a:t>
                </a:r>
                <a:endParaRPr lang="it-IT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EB142E0C-0F5F-4C56-B785-4CDCF47B02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6800" y="2103119"/>
                <a:ext cx="10058400" cy="4339883"/>
              </a:xfrm>
              <a:blipFill>
                <a:blip r:embed="rId3"/>
                <a:stretch>
                  <a:fillRect l="-1009" t="-29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C52FB2F-15F7-9A7B-D46B-C902B55A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438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Transformations</a:t>
            </a:r>
            <a:br>
              <a:rPr lang="en-US" dirty="0"/>
            </a:br>
            <a:r>
              <a:rPr lang="en-US" dirty="0"/>
              <a:t>of Images – Rotation (2)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EB142E0C-0F5F-4C56-B785-4CDCF47B02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66800" y="2103119"/>
                <a:ext cx="10058400" cy="4339883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Ad esempio, per una rotazione di 90</a:t>
                </a:r>
                <a14:m>
                  <m:oMath xmlns:m="http://schemas.openxmlformats.org/officeDocument/2006/math">
                    <m:r>
                      <a:rPr lang="it-IT" sz="1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°</m:t>
                    </m:r>
                  </m:oMath>
                </a14:m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rows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can =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img.shape</a:t>
                </a: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 = cv2.</a:t>
                </a:r>
                <a:r>
                  <a:rPr lang="it-IT" sz="1800" dirty="0">
                    <a:solidFill>
                      <a:schemeClr val="accent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getRotationMatrix2D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((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/2,rows/2), 90,1 )</a:t>
                </a: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dst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cv2.</a:t>
                </a:r>
                <a:r>
                  <a:rPr lang="it-IT" sz="1800" dirty="0">
                    <a:solidFill>
                      <a:schemeClr val="accent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warpAffine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img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M,(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cols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rows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))</a:t>
                </a: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cv2.imshow(‘</a:t>
                </a:r>
                <a:r>
                  <a:rPr lang="it-IT" sz="1800" dirty="0" err="1">
                    <a:solidFill>
                      <a:schemeClr val="bg2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img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', </a:t>
                </a:r>
                <a:r>
                  <a:rPr lang="it-IT" sz="18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dst</a:t>
                </a: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cv2.waitKey(0)</a:t>
                </a:r>
                <a:b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it-IT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cv2.destroyAllWindows()</a:t>
                </a: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EB142E0C-0F5F-4C56-B785-4CDCF47B02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6800" y="2103119"/>
                <a:ext cx="10058400" cy="4339883"/>
              </a:xfrm>
              <a:blipFill>
                <a:blip r:embed="rId3"/>
                <a:stretch>
                  <a:fillRect l="-50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magine 3" descr="Immagine che contiene testo, persona&#10;&#10;Descrizione generata automaticamente">
            <a:extLst>
              <a:ext uri="{FF2B5EF4-FFF2-40B4-BE49-F238E27FC236}">
                <a16:creationId xmlns:a16="http://schemas.microsoft.com/office/drawing/2014/main" id="{4729FFF5-0731-8891-CFF8-E1B0C16974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870" y="2283594"/>
            <a:ext cx="2937130" cy="3065763"/>
          </a:xfrm>
          <a:prstGeom prst="rect">
            <a:avLst/>
          </a:prstGeo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7452A4-C038-9001-F304-38425D1B0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178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functions (1)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fornisce molte funzioni di disegno per disegnare forme geometriche e scrivere testo sulle immagini. Vediamo alcune delle funzioni di disegno e disegniamo forme geometriche sulle immagini usando </a:t>
            </a:r>
            <a:r>
              <a:rPr lang="it-IT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circle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rectangle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ellipse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24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putText</a:t>
            </a: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</a:t>
            </a:r>
          </a:p>
          <a:p>
            <a:pPr marL="0" indent="0" algn="just">
              <a:buNone/>
            </a:pPr>
            <a:r>
              <a:rPr lang="it-IT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A166B1B-2B48-76FD-7565-FCB3B778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functions (2)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Argomenti comuni:</a:t>
            </a:r>
          </a:p>
          <a:p>
            <a:pPr algn="just"/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l’immagine su cui desideri disegnare le forme.</a:t>
            </a:r>
          </a:p>
          <a:p>
            <a:pPr algn="just"/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colore del tracciato. Per BGR, passalo come una tupla, ad esempio: (255,0,0) per il blu. Per la scala di grigi, basta passare il valore scalare.</a:t>
            </a:r>
          </a:p>
          <a:p>
            <a:pPr algn="just"/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thickness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spessore della linea o cerchio ecc. Se è usato -1 per le figure chiuse come cerchi, riempirà la forma. Spessore predefinito = 1.</a:t>
            </a:r>
          </a:p>
          <a:p>
            <a:pPr algn="just"/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lineType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tipo di linea.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3028539-DA03-9C22-9DF7-5942140A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884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coordinate di inizio e fine.</a:t>
            </a:r>
          </a:p>
          <a:p>
            <a:pPr marL="0" indent="0" algn="just">
              <a:buNone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Caricare un’immagine e tracciare una linea rossa su di essa dagli angoli in alto a sinistra a quelli in basso a destra spessa 5 pixel.</a:t>
            </a:r>
          </a:p>
          <a:p>
            <a:pPr marL="0" indent="0" algn="just">
              <a:buNone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F2F89BE-D424-CBCA-942D-DD0A50C8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150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coordinate di inizio e fine.</a:t>
            </a:r>
          </a:p>
          <a:p>
            <a:pPr marL="0" indent="0" algn="just">
              <a:buNone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Caricare un’immagine e tracciare una linea rossa su di essa dagli angoli in alto a sinistra a quelli in basso a destra spessa 5 pixel.</a:t>
            </a:r>
          </a:p>
          <a:p>
            <a:pPr marL="0" indent="0" algn="just">
              <a:buNone/>
            </a:pPr>
            <a:endParaRPr lang="it-IT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</a:p>
          <a:p>
            <a:pPr marL="0" indent="0" algn="just">
              <a:spcBef>
                <a:spcPts val="0"/>
              </a:spcBef>
              <a:buNone/>
            </a:pP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cv2</a:t>
            </a:r>
          </a:p>
          <a:p>
            <a:pPr marL="0" indent="0" algn="just">
              <a:spcBef>
                <a:spcPts val="0"/>
              </a:spcBef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en-US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en-US" sz="2000" dirty="0">
                <a:solidFill>
                  <a:srgbClr val="8A21C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(‘</a:t>
            </a:r>
            <a:r>
              <a:rPr lang="en-US" sz="2000" dirty="0" err="1">
                <a:solidFill>
                  <a:srgbClr val="E8E2E5">
                    <a:lumMod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’, 1)</a:t>
            </a:r>
          </a:p>
          <a:p>
            <a:pPr marL="0" lvl="0" indent="0">
              <a:spcBef>
                <a:spcPts val="0"/>
              </a:spcBef>
              <a:buClr>
                <a:srgbClr val="000000">
                  <a:lumMod val="85000"/>
                  <a:lumOff val="15000"/>
                </a:srgbClr>
              </a:buClr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dim1, dim2=</a:t>
            </a:r>
            <a:r>
              <a:rPr lang="it-IT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img.shape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[:2]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cv2.line(img,(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),(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dim2-1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dim1-1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),(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255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  <a:r>
              <a:rPr lang="it-IT" sz="20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55521DC-4DA1-270A-1F2B-C174936AA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356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Rectangle &amp; Circle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Rettangolo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definire un rettangolo con un angolo in alto a destra di colore verde, linea spessa 3 pixel.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Cerchio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isegnare un cerchio all’interno del rettangolo definito precedentemente completamente colorato di blu.</a:t>
            </a: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br>
              <a:rPr lang="it-IT" sz="1900" dirty="0"/>
            </a:br>
            <a:endParaRPr lang="it-IT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AF7202-B332-1869-8006-A8AB1E517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851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Drawing Rectangle &amp; Circle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Rettangolo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definire un rettangolo con un angolo in alto a destra di colore verde, linea spessa 3 pixel.</a:t>
            </a: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Cerchio</a:t>
            </a:r>
            <a:r>
              <a:rPr lang="it-IT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isegnare un cerchio all’interno del rettangolo definito precedentemente completamente colorato di blu.</a:t>
            </a:r>
          </a:p>
          <a:p>
            <a:pPr marL="0" indent="0" fontAlgn="base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r>
              <a:rPr lang="it-IT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cv2.</a:t>
            </a:r>
            <a:r>
              <a:rPr lang="it-IT" sz="19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imread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</a:t>
            </a:r>
            <a:r>
              <a:rPr lang="it-IT" sz="1900" dirty="0" err="1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Img.png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 1)</a:t>
            </a:r>
            <a:b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dim1, dim2=</a:t>
            </a:r>
            <a:r>
              <a:rPr lang="it-IT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img.</a:t>
            </a:r>
            <a:r>
              <a:rPr lang="it-IT" sz="19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[:2]</a:t>
            </a:r>
            <a:b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9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rectangle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,(dim2-1,0),(</a:t>
            </a:r>
            <a:r>
              <a:rPr lang="it-IT" sz="19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(dim2/2),</a:t>
            </a:r>
            <a:r>
              <a:rPr lang="it-IT" sz="19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(dim1/2)),(0,255,0), 3)</a:t>
            </a:r>
            <a:b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9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circle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,(</a:t>
            </a:r>
            <a:r>
              <a:rPr lang="it-IT" sz="19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(3*dim2/4), </a:t>
            </a:r>
            <a:r>
              <a:rPr lang="it-IT" sz="1900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it-IT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(dim1/4)), 10, (255,0,0), -1)</a:t>
            </a:r>
            <a:br>
              <a:rPr lang="it-IT" sz="1900" dirty="0"/>
            </a:br>
            <a:endParaRPr lang="it-IT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fontAlgn="base">
              <a:buNone/>
            </a:pPr>
            <a:endParaRPr lang="it-IT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6861D4F-EE3E-35C5-6415-E7F7B7E7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12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350933" y="889518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Sebbene il modello RGB sia ampiamente utilizzato per la visualizzazione su schermi digitali e per l'archiviazione delle immagini, non sempre corrisponde a come gli esseri umani percepiscono i colori. 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62E9F41D-7936-04B5-C155-D4D047702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986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Adding Text to Images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10058400" cy="4339883"/>
          </a:xfrm>
        </p:spPr>
        <p:txBody>
          <a:bodyPr>
            <a:normAutofit/>
          </a:bodyPr>
          <a:lstStyle/>
          <a:p>
            <a:pPr algn="just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testo che si desidera scrivere.</a:t>
            </a:r>
          </a:p>
          <a:p>
            <a:pPr algn="just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coordinate di posizionamento (cioè l’angolo in basso a sinistra dove inizia il testo).</a:t>
            </a:r>
          </a:p>
          <a:p>
            <a:pPr algn="just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Tipo di font (controlla i documenti cv2.putText () per i font supportati).</a:t>
            </a:r>
          </a:p>
          <a:p>
            <a:pPr algn="just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Grandezza del font (specifica la dimensione del font).</a:t>
            </a:r>
          </a:p>
          <a:p>
            <a:pPr algn="just"/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Parametri regolari come colore, spessore, lineType ecc. Per un aspetto migliore, lineType = cv2.LINE_AA è raccomandato.</a:t>
            </a:r>
          </a:p>
          <a:p>
            <a:pPr marL="0" indent="0" algn="just">
              <a:buNone/>
            </a:pPr>
            <a:endParaRPr lang="it-IT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 = cv2.</a:t>
            </a:r>
            <a:r>
              <a:rPr lang="it-IT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FONT_HERSHEY_SIMPLEX</a:t>
            </a:r>
            <a:b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cv2.</a:t>
            </a:r>
            <a:r>
              <a:rPr lang="it-IT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putText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'</a:t>
            </a:r>
            <a:r>
              <a:rPr lang="it-IT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',(10,100), font, 2,(255,255,255),5,cv2.</a:t>
            </a:r>
            <a:r>
              <a:rPr lang="it-IT" sz="180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LINE_AA</a:t>
            </a:r>
            <a:r>
              <a:rPr lang="it-IT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5" name="Picture 2" descr="Risultato immagini per opencv python LOGO">
            <a:extLst>
              <a:ext uri="{FF2B5EF4-FFF2-40B4-BE49-F238E27FC236}">
                <a16:creationId xmlns:a16="http://schemas.microsoft.com/office/drawing/2014/main" id="{9CE4A043-3F29-4546-86FE-5F5134B6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449" y="709269"/>
            <a:ext cx="38100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B05D4F-88FF-C673-FA5A-65910A08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647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B783B8-9BDD-42A0-9FC8-ED6CB099A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r="10666" b="-1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4A12B6-EF0D-43E8-8C17-4FAD4D276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>
              <a:lumMod val="85000"/>
              <a:lumOff val="15000"/>
              <a:alpha val="93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07525-0C02-447F-8A3F-553320A72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A3FF470-24BD-4D3A-A544-3C4CBD44D8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>
            <a:normAutofit/>
          </a:bodyPr>
          <a:lstStyle/>
          <a:p>
            <a:r>
              <a:rPr lang="it-IT" sz="5800" dirty="0"/>
              <a:t>Python </a:t>
            </a:r>
            <a:br>
              <a:rPr lang="it-IT" sz="5800" dirty="0"/>
            </a:br>
            <a:r>
              <a:rPr lang="it-IT" sz="5800" dirty="0"/>
              <a:t>Getting Started with Images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5BE3F69-96AD-4B48-83F6-D91E3B4CF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7798" y="4682062"/>
            <a:ext cx="9296399" cy="457201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it-IT" sz="700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it-IT" sz="5500" b="1" dirty="0"/>
              <a:t>Fondamenti di Visione Artificiale e Biometria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7A42E3-05D8-4A0B-9D4E-20EF581E5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9A54B-189D-4645-8254-FDC4210EC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11CE48F-D5E4-4520-AF1E-8F85CFBDA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1448851-39AD-4943-BF9C-C50704E08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60E718C-B37B-A3ED-B6B2-C147797D4EAE}"/>
              </a:ext>
            </a:extLst>
          </p:cNvPr>
          <p:cNvSpPr txBox="1"/>
          <p:nvPr/>
        </p:nvSpPr>
        <p:spPr>
          <a:xfrm>
            <a:off x="10634132" y="6417733"/>
            <a:ext cx="15578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>
                <a:solidFill>
                  <a:schemeClr val="bg1"/>
                </a:solidFill>
              </a:rPr>
              <a:t>Dott.ssa Lucia Cascone</a:t>
            </a:r>
            <a:br>
              <a:rPr lang="it-IT" sz="1050" dirty="0">
                <a:solidFill>
                  <a:schemeClr val="bg1"/>
                </a:solidFill>
              </a:rPr>
            </a:br>
            <a:r>
              <a:rPr lang="it-IT" sz="1050" dirty="0">
                <a:solidFill>
                  <a:schemeClr val="bg1"/>
                </a:solidFill>
              </a:rPr>
              <a:t>lcascone@unisa.it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033172C-54DF-6C96-7421-359E0EF829A1}"/>
              </a:ext>
            </a:extLst>
          </p:cNvPr>
          <p:cNvSpPr txBox="1"/>
          <p:nvPr/>
        </p:nvSpPr>
        <p:spPr>
          <a:xfrm>
            <a:off x="1447798" y="5198533"/>
            <a:ext cx="9296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/>
              <a:t>2024/2025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1727131-77CC-FEB1-3063-CE7CF8888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662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saturazione (</a:t>
            </a:r>
            <a:r>
              <a:rPr lang="it-IT" sz="20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350933" y="889518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modello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(Tonalità, Saturazione, Valore) fornisce un modo più intuitivo per rappresentare e manipolare i colori,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separando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componente cromatica dalla luminosità e dall'intensità. </a:t>
            </a:r>
            <a:r>
              <a:rPr lang="it-IT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Questo lo rende particolarmente utile per attività come il rilevamento di oggetti basato sul colore, la segmentazione e il filtraggio delle immagini.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EF2316F4-6FF6-7C7A-37F0-87B001AC6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789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350933" y="889518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modello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(Tonalità, Saturazione, Valore) fornisce un modo più intuitivo per rappresentare e manipolare i colori,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separando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componente cromatica dalla luminosità e dall'intensità. </a:t>
            </a:r>
            <a:r>
              <a:rPr lang="it-IT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Questo lo rende particolarmente utile per attività come il rilevamento di oggetti basato sul colore, la segmentazione e il filtraggio delle immagini.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E7BB696-6339-5356-FD62-7537A03FE792}"/>
              </a:ext>
            </a:extLst>
          </p:cNvPr>
          <p:cNvSpPr/>
          <p:nvPr/>
        </p:nvSpPr>
        <p:spPr>
          <a:xfrm>
            <a:off x="5363669" y="3443940"/>
            <a:ext cx="6350000" cy="22710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Hue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(H) – Tonalità</a:t>
            </a:r>
          </a:p>
          <a:p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Rappresenta il </a:t>
            </a:r>
            <a:r>
              <a:rPr lang="it-IT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tipo di colore</a:t>
            </a:r>
            <a:r>
              <a:rPr lang="it-IT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(colore base) ed è espresso in gradi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 0° a 360°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Alcuni esempi: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0° - Rosso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60° - Giallo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120° - Verde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D65C51-DF44-16AB-7D07-6A9ECD9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07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AD7C3-6A38-4736-9130-E9F3BFCD7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it-IT" dirty="0"/>
              <a:t>Modelli colore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142E0C-0F5F-4C56-B785-4CDCF47B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550" y="2099183"/>
            <a:ext cx="5599362" cy="28483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Rosso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verde (G), blu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Ciano (C), magenta (M), giallo (Y), nero (K)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</a:t>
            </a: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saturazione (</a:t>
            </a:r>
            <a:r>
              <a:rPr lang="it-IT" sz="20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(V)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Tonalità (H), brillantezza (L), saturazione (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Brillanza (Y), due valori di cromaticità (I, </a:t>
            </a:r>
            <a:r>
              <a:rPr lang="it-IT" sz="2000" b="0" i="0" u="none" strike="noStrike" dirty="0" err="1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Luminosità (L), verde/magenta (a), blu/giallo (b)</a:t>
            </a:r>
          </a:p>
          <a:p>
            <a:pPr marL="0" indent="0">
              <a:buNone/>
            </a:pPr>
            <a:r>
              <a:rPr lang="it-IT" sz="2000" b="0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Registra solo i valori di grigio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C29AD1D9-4A56-63F0-6450-D16FE2C061CC}"/>
              </a:ext>
            </a:extLst>
          </p:cNvPr>
          <p:cNvSpPr txBox="1">
            <a:spLocks/>
          </p:cNvSpPr>
          <p:nvPr/>
        </p:nvSpPr>
        <p:spPr>
          <a:xfrm>
            <a:off x="1154664" y="2107650"/>
            <a:ext cx="7279992" cy="28483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2880" indent="-182880" algn="l" defTabSz="914400" rtl="0" eaLnBrk="1" latinLnBrk="0" hangingPunct="1">
              <a:lnSpc>
                <a:spcPct val="12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RGB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CMYK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0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YIQ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0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b="1" i="1" u="none" strike="noStrike" dirty="0">
                <a:solidFill>
                  <a:schemeClr val="bg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Gray Scale</a:t>
            </a:r>
          </a:p>
        </p:txBody>
      </p:sp>
      <p:pic>
        <p:nvPicPr>
          <p:cNvPr id="7" name="Immagine 6" descr="Immagine che contiene Policromia, sfocatura, arancione, blu&#10;&#10;Descrizione generata automaticamente">
            <a:extLst>
              <a:ext uri="{FF2B5EF4-FFF2-40B4-BE49-F238E27FC236}">
                <a16:creationId xmlns:a16="http://schemas.microsoft.com/office/drawing/2014/main" id="{DF6D1EBF-1E5E-6A91-9660-E2BA0D87D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79945" y="1842897"/>
            <a:ext cx="6108192" cy="31722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ED8D3E3-1165-812A-FFB9-D2BDCAA675EA}"/>
              </a:ext>
            </a:extLst>
          </p:cNvPr>
          <p:cNvSpPr txBox="1"/>
          <p:nvPr/>
        </p:nvSpPr>
        <p:spPr>
          <a:xfrm>
            <a:off x="9582912" y="5975826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…Quale scegliere?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E184CE3-C7CA-098B-1640-5123566A63E7}"/>
              </a:ext>
            </a:extLst>
          </p:cNvPr>
          <p:cNvSpPr txBox="1"/>
          <p:nvPr/>
        </p:nvSpPr>
        <p:spPr>
          <a:xfrm>
            <a:off x="1066800" y="1577405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i="1" dirty="0"/>
              <a:t>Sistemi matematici per descrivere e codificare i colori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33C1153-2B49-82AD-4EF5-653F854F11B2}"/>
              </a:ext>
            </a:extLst>
          </p:cNvPr>
          <p:cNvSpPr/>
          <p:nvPr/>
        </p:nvSpPr>
        <p:spPr>
          <a:xfrm>
            <a:off x="5350933" y="889518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 modello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HSV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(Tonalità, Saturazione, Valore) fornisce un modo più intuitivo per rappresentare e manipolare i colori, 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separando</a:t>
            </a:r>
            <a:r>
              <a:rPr lang="it-IT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componente cromatica dalla luminosità e dall'intensità. </a:t>
            </a:r>
            <a:r>
              <a:rPr lang="it-IT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Questo lo rende particolarmente utile per attività come il rilevamento di oggetti basato sul colore, la segmentazione e il filtraggio delle immagini.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1E7BB696-6339-5356-FD62-7537A03FE792}"/>
              </a:ext>
            </a:extLst>
          </p:cNvPr>
          <p:cNvSpPr/>
          <p:nvPr/>
        </p:nvSpPr>
        <p:spPr>
          <a:xfrm>
            <a:off x="5363669" y="3443940"/>
            <a:ext cx="6350000" cy="182828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Saturation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it-IT" sz="1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- Saturazione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Indica la </a:t>
            </a:r>
            <a:r>
              <a:rPr lang="it-IT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purezza </a:t>
            </a:r>
            <a:r>
              <a:rPr lang="it-IT" sz="1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 colore.</a:t>
            </a:r>
            <a:endParaRPr lang="it-IT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Valori bassi (vicini a 0%) producono colori più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sbiaditi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(tendenti al grigio).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Valori alti (vicini a 100%) producono colori più </a:t>
            </a:r>
            <a:r>
              <a:rPr lang="it-IT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vividi e saturi</a:t>
            </a:r>
            <a:r>
              <a:rPr lang="it-IT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7D65C51-DF44-16AB-7D07-6A9ECD9A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971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RightStep">
      <a:dk1>
        <a:srgbClr val="000000"/>
      </a:dk1>
      <a:lt1>
        <a:srgbClr val="FFFFFF"/>
      </a:lt1>
      <a:dk2>
        <a:srgbClr val="242B41"/>
      </a:dk2>
      <a:lt2>
        <a:srgbClr val="E8E2E5"/>
      </a:lt2>
      <a:accent1>
        <a:srgbClr val="2AB674"/>
      </a:accent1>
      <a:accent2>
        <a:srgbClr val="1DB4AC"/>
      </a:accent2>
      <a:accent3>
        <a:srgbClr val="339FDD"/>
      </a:accent3>
      <a:accent4>
        <a:srgbClr val="294DCD"/>
      </a:accent4>
      <a:accent5>
        <a:srgbClr val="5836DE"/>
      </a:accent5>
      <a:accent6>
        <a:srgbClr val="8A21CB"/>
      </a:accent6>
      <a:hlink>
        <a:srgbClr val="C14781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9622</TotalTime>
  <Words>5666</Words>
  <Application>Microsoft Macintosh PowerPoint</Application>
  <PresentationFormat>Widescreen</PresentationFormat>
  <Paragraphs>690</Paragraphs>
  <Slides>61</Slides>
  <Notes>20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61</vt:i4>
      </vt:variant>
    </vt:vector>
  </HeadingPairs>
  <TitlesOfParts>
    <vt:vector size="69" baseType="lpstr">
      <vt:lpstr>Arial</vt:lpstr>
      <vt:lpstr>Calibri</vt:lpstr>
      <vt:lpstr>Cambria Math</vt:lpstr>
      <vt:lpstr>Garamond</vt:lpstr>
      <vt:lpstr>Georgia Pro</vt:lpstr>
      <vt:lpstr>Georgia Pro Cond Black</vt:lpstr>
      <vt:lpstr>Times New Roman</vt:lpstr>
      <vt:lpstr>SavonVTI</vt:lpstr>
      <vt:lpstr>Python  Getting Started with Images</vt:lpstr>
      <vt:lpstr>Cosa sono le immagini digitali?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Modelli colore</vt:lpstr>
      <vt:lpstr>Cosa sono le immagini digitali?</vt:lpstr>
      <vt:lpstr>Le librerie Python per la manipolazione delle immagini</vt:lpstr>
      <vt:lpstr>Le librerie Python per la manipolazione delle immagini</vt:lpstr>
      <vt:lpstr>Le librerie Python per la manipolazione delle immagini</vt:lpstr>
      <vt:lpstr>Le librerie Python per la manipolazione delle immagini</vt:lpstr>
      <vt:lpstr>Le librerie Python per la manipolazione delle immagini</vt:lpstr>
      <vt:lpstr>OpenCV library</vt:lpstr>
      <vt:lpstr>OpenCV: installation</vt:lpstr>
      <vt:lpstr>OpenCV: read an image (1)</vt:lpstr>
      <vt:lpstr>OpenCV: read an image (2)</vt:lpstr>
      <vt:lpstr>OpenCV: Display an image</vt:lpstr>
      <vt:lpstr>OpenCV: Display an image</vt:lpstr>
      <vt:lpstr>OpenCV: write an image </vt:lpstr>
      <vt:lpstr>OpenCV: sum it up</vt:lpstr>
      <vt:lpstr>OpenCV: using Matplotlib (1)</vt:lpstr>
      <vt:lpstr>OpenCV: using Matplotlib (2)</vt:lpstr>
      <vt:lpstr>OpenCV: using Matplotlib (3)</vt:lpstr>
      <vt:lpstr>OpenCV: Matplotlib - warning!</vt:lpstr>
      <vt:lpstr>Changing Colorspaces (1)</vt:lpstr>
      <vt:lpstr>Changing Colorspaces (2)</vt:lpstr>
      <vt:lpstr>Accessing Image Properties</vt:lpstr>
      <vt:lpstr>Splitting and Merging  Image Channels</vt:lpstr>
      <vt:lpstr>Accessing and Modifying  pixel values (1)</vt:lpstr>
      <vt:lpstr>Accessing and Modifying  pixel values (2)</vt:lpstr>
      <vt:lpstr>Accessing and Modifying  pixel values (2)</vt:lpstr>
      <vt:lpstr>Accessing and Modifying  pixel values (3)</vt:lpstr>
      <vt:lpstr>Accessing and Modifying  pixel values (4)</vt:lpstr>
      <vt:lpstr>Image ROI</vt:lpstr>
      <vt:lpstr>Making Borders for  Images (1) </vt:lpstr>
      <vt:lpstr>Making Borders for  Images (2) </vt:lpstr>
      <vt:lpstr>Making Borders for  Images (3) </vt:lpstr>
      <vt:lpstr>Geometric Transformations of Images – scaling (1)</vt:lpstr>
      <vt:lpstr>Geometric Transformations of Images – scaling (2)</vt:lpstr>
      <vt:lpstr>Geometric Transformations of Images – scaling (3)</vt:lpstr>
      <vt:lpstr>Geometric Transformations of Images – scaling (4)</vt:lpstr>
      <vt:lpstr>Geometric Transformations of Images – Translation (1)</vt:lpstr>
      <vt:lpstr>Geometric Transformations of Images – Translation (2)</vt:lpstr>
      <vt:lpstr>Geometric Transformations of Images – Rotation (1)</vt:lpstr>
      <vt:lpstr>Geometric Transformations of Images – Rotation (2)</vt:lpstr>
      <vt:lpstr>Drawing functions (1)</vt:lpstr>
      <vt:lpstr>Drawing functions (2)</vt:lpstr>
      <vt:lpstr>Drawing Line</vt:lpstr>
      <vt:lpstr>Drawing Line</vt:lpstr>
      <vt:lpstr>Drawing Rectangle &amp; Circle</vt:lpstr>
      <vt:lpstr>Drawing Rectangle &amp; Circle</vt:lpstr>
      <vt:lpstr>Adding Text to Images</vt:lpstr>
      <vt:lpstr>Python  Getting Started with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 Getting Started with Images</dc:title>
  <dc:creator>CHIARA PERO</dc:creator>
  <cp:lastModifiedBy>Lucia CASCONE</cp:lastModifiedBy>
  <cp:revision>101</cp:revision>
  <dcterms:created xsi:type="dcterms:W3CDTF">2020-03-06T11:04:17Z</dcterms:created>
  <dcterms:modified xsi:type="dcterms:W3CDTF">2025-03-14T13:19:57Z</dcterms:modified>
</cp:coreProperties>
</file>